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 id="2147483682" r:id="rId5"/>
    <p:sldMasterId id="2147483684" r:id="rId6"/>
    <p:sldMasterId id="2147483729" r:id="rId7"/>
  </p:sldMasterIdLst>
  <p:notesMasterIdLst>
    <p:notesMasterId r:id="rId34"/>
  </p:notesMasterIdLst>
  <p:handoutMasterIdLst>
    <p:handoutMasterId r:id="rId35"/>
  </p:handoutMasterIdLst>
  <p:sldIdLst>
    <p:sldId id="274" r:id="rId8"/>
    <p:sldId id="453" r:id="rId9"/>
    <p:sldId id="486" r:id="rId10"/>
    <p:sldId id="451" r:id="rId11"/>
    <p:sldId id="471" r:id="rId12"/>
    <p:sldId id="628" r:id="rId13"/>
    <p:sldId id="629" r:id="rId14"/>
    <p:sldId id="292" r:id="rId15"/>
    <p:sldId id="645" r:id="rId16"/>
    <p:sldId id="633" r:id="rId17"/>
    <p:sldId id="460" r:id="rId18"/>
    <p:sldId id="646" r:id="rId19"/>
    <p:sldId id="478" r:id="rId20"/>
    <p:sldId id="502" r:id="rId21"/>
    <p:sldId id="504" r:id="rId22"/>
    <p:sldId id="503" r:id="rId23"/>
    <p:sldId id="499" r:id="rId24"/>
    <p:sldId id="501" r:id="rId25"/>
    <p:sldId id="500" r:id="rId26"/>
    <p:sldId id="477" r:id="rId27"/>
    <p:sldId id="490" r:id="rId28"/>
    <p:sldId id="505" r:id="rId29"/>
    <p:sldId id="494" r:id="rId30"/>
    <p:sldId id="498" r:id="rId31"/>
    <p:sldId id="473" r:id="rId32"/>
    <p:sldId id="632" r:id="rId33"/>
  </p:sldIdLst>
  <p:sldSz cx="12192000" cy="6858000"/>
  <p:notesSz cx="7010400" cy="9296400"/>
  <p:custDataLst>
    <p:tags r:id="rId36"/>
  </p:custDataLst>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192" userDrawn="1">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ill" initials="JCN"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8778"/>
    <a:srgbClr val="033C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00" autoAdjust="0"/>
    <p:restoredTop sz="96190" autoAdjust="0"/>
  </p:normalViewPr>
  <p:slideViewPr>
    <p:cSldViewPr>
      <p:cViewPr varScale="1">
        <p:scale>
          <a:sx n="119" d="100"/>
          <a:sy n="119" d="100"/>
        </p:scale>
        <p:origin x="504" y="176"/>
      </p:cViewPr>
      <p:guideLst>
        <p:guide orient="horz" pos="2160"/>
        <p:guide pos="192"/>
      </p:guideLst>
    </p:cSldViewPr>
  </p:slideViewPr>
  <p:notesTextViewPr>
    <p:cViewPr>
      <p:scale>
        <a:sx n="20" d="100"/>
        <a:sy n="20" d="100"/>
      </p:scale>
      <p:origin x="0" y="0"/>
    </p:cViewPr>
  </p:notesTextViewPr>
  <p:sorterViewPr>
    <p:cViewPr varScale="1">
      <p:scale>
        <a:sx n="1" d="1"/>
        <a:sy n="1" d="1"/>
      </p:scale>
      <p:origin x="0" y="0"/>
    </p:cViewPr>
  </p:sorterViewPr>
  <p:notesViewPr>
    <p:cSldViewPr>
      <p:cViewPr varScale="1">
        <p:scale>
          <a:sx n="77" d="100"/>
          <a:sy n="77" d="100"/>
        </p:scale>
        <p:origin x="-2952" y="-82"/>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viewProps" Target="viewProps.xml"/><Relationship Id="rId21" Type="http://schemas.openxmlformats.org/officeDocument/2006/relationships/slide" Target="slides/slide14.xml"/><Relationship Id="rId34" Type="http://schemas.openxmlformats.org/officeDocument/2006/relationships/notesMaster" Target="notesMasters/notesMaster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tags" Target="tags/tag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handoutMaster" Target="handoutMasters/handoutMaster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6ABF11-CFC9-4DC0-87C8-15E46B48141C}" type="doc">
      <dgm:prSet loTypeId="urn:microsoft.com/office/officeart/2018/5/layout/CenteredIconLabelDescriptionList" loCatId="icon" qsTypeId="urn:microsoft.com/office/officeart/2005/8/quickstyle/simple1" qsCatId="simple" csTypeId="urn:microsoft.com/office/officeart/2005/8/colors/colorful5" csCatId="colorful" phldr="1"/>
      <dgm:spPr/>
      <dgm:t>
        <a:bodyPr/>
        <a:lstStyle/>
        <a:p>
          <a:endParaRPr lang="en-US"/>
        </a:p>
      </dgm:t>
    </dgm:pt>
    <dgm:pt modelId="{C699D4DF-961E-49A8-8EFD-C928D75EC8C4}">
      <dgm:prSet/>
      <dgm:spPr/>
      <dgm:t>
        <a:bodyPr/>
        <a:lstStyle/>
        <a:p>
          <a:pPr>
            <a:lnSpc>
              <a:spcPct val="100000"/>
            </a:lnSpc>
            <a:defRPr b="1"/>
          </a:pPr>
          <a:r>
            <a:rPr lang="en-US" dirty="0"/>
            <a:t>Environmental Forcing Models</a:t>
          </a:r>
        </a:p>
      </dgm:t>
    </dgm:pt>
    <dgm:pt modelId="{98A47EED-5CDE-4132-A07E-831B2EADA102}" type="parTrans" cxnId="{6238C146-7583-4238-A818-9F2B0AF18AF4}">
      <dgm:prSet/>
      <dgm:spPr/>
      <dgm:t>
        <a:bodyPr/>
        <a:lstStyle/>
        <a:p>
          <a:endParaRPr lang="en-US"/>
        </a:p>
      </dgm:t>
    </dgm:pt>
    <dgm:pt modelId="{11AFFE54-7130-486B-8450-A6F58AA8DCC6}" type="sibTrans" cxnId="{6238C146-7583-4238-A818-9F2B0AF18AF4}">
      <dgm:prSet/>
      <dgm:spPr/>
      <dgm:t>
        <a:bodyPr/>
        <a:lstStyle/>
        <a:p>
          <a:endParaRPr lang="en-US"/>
        </a:p>
      </dgm:t>
    </dgm:pt>
    <dgm:pt modelId="{3D62E502-F35C-4D03-9220-E09905E2E6C0}">
      <dgm:prSet custT="1"/>
      <dgm:spPr/>
      <dgm:t>
        <a:bodyPr/>
        <a:lstStyle/>
        <a:p>
          <a:pPr algn="l">
            <a:lnSpc>
              <a:spcPct val="100000"/>
            </a:lnSpc>
          </a:pPr>
          <a:r>
            <a:rPr lang="en-US" sz="1600" dirty="0"/>
            <a:t>Simulate combinations of environmental forcing conditions to generate a plausible range of coastal hazards while preserving the complex interaction between contributing processes</a:t>
          </a:r>
        </a:p>
      </dgm:t>
    </dgm:pt>
    <dgm:pt modelId="{8BCB5C5F-9E16-436E-9962-3B541D90A01B}" type="parTrans" cxnId="{8DED7D82-29FC-4449-B132-971BDA277013}">
      <dgm:prSet/>
      <dgm:spPr/>
      <dgm:t>
        <a:bodyPr/>
        <a:lstStyle/>
        <a:p>
          <a:endParaRPr lang="en-US"/>
        </a:p>
      </dgm:t>
    </dgm:pt>
    <dgm:pt modelId="{2CA692B1-4F37-4FA3-A13D-CB3F4685E929}" type="sibTrans" cxnId="{8DED7D82-29FC-4449-B132-971BDA277013}">
      <dgm:prSet/>
      <dgm:spPr/>
      <dgm:t>
        <a:bodyPr/>
        <a:lstStyle/>
        <a:p>
          <a:endParaRPr lang="en-US"/>
        </a:p>
      </dgm:t>
    </dgm:pt>
    <dgm:pt modelId="{E557A087-4F85-409B-86B5-F120C6A25DB1}">
      <dgm:prSet/>
      <dgm:spPr/>
      <dgm:t>
        <a:bodyPr/>
        <a:lstStyle/>
        <a:p>
          <a:pPr>
            <a:lnSpc>
              <a:spcPct val="100000"/>
            </a:lnSpc>
            <a:defRPr b="1"/>
          </a:pPr>
          <a:r>
            <a:rPr lang="en-US"/>
            <a:t>Water Quality Models</a:t>
          </a:r>
        </a:p>
      </dgm:t>
    </dgm:pt>
    <dgm:pt modelId="{CFE43ED4-45A9-42A6-83FF-6387BA4289D4}" type="parTrans" cxnId="{9D0EEB67-29CF-47BA-98A5-EC518ABF4637}">
      <dgm:prSet/>
      <dgm:spPr/>
      <dgm:t>
        <a:bodyPr/>
        <a:lstStyle/>
        <a:p>
          <a:endParaRPr lang="en-US"/>
        </a:p>
      </dgm:t>
    </dgm:pt>
    <dgm:pt modelId="{E4A1E681-B131-41EC-9179-7F464929BBEA}" type="sibTrans" cxnId="{9D0EEB67-29CF-47BA-98A5-EC518ABF4637}">
      <dgm:prSet/>
      <dgm:spPr/>
      <dgm:t>
        <a:bodyPr/>
        <a:lstStyle/>
        <a:p>
          <a:endParaRPr lang="en-US"/>
        </a:p>
      </dgm:t>
    </dgm:pt>
    <dgm:pt modelId="{BEF69CA7-A894-4D1E-BE95-E5913807429E}">
      <dgm:prSet/>
      <dgm:spPr/>
      <dgm:t>
        <a:bodyPr/>
        <a:lstStyle/>
        <a:p>
          <a:pPr>
            <a:lnSpc>
              <a:spcPct val="100000"/>
            </a:lnSpc>
            <a:defRPr b="1"/>
          </a:pPr>
          <a:r>
            <a:rPr lang="en-US" dirty="0"/>
            <a:t>Ecological Models</a:t>
          </a:r>
        </a:p>
      </dgm:t>
    </dgm:pt>
    <dgm:pt modelId="{5E822EEB-4EB8-4337-95D4-C38C187BBEE6}" type="parTrans" cxnId="{70F9C6DD-4669-484E-863B-8110CFB89571}">
      <dgm:prSet/>
      <dgm:spPr/>
      <dgm:t>
        <a:bodyPr/>
        <a:lstStyle/>
        <a:p>
          <a:endParaRPr lang="en-US"/>
        </a:p>
      </dgm:t>
    </dgm:pt>
    <dgm:pt modelId="{72520974-FFB5-4B5A-AB02-EABAF2EAA840}" type="sibTrans" cxnId="{70F9C6DD-4669-484E-863B-8110CFB89571}">
      <dgm:prSet/>
      <dgm:spPr/>
      <dgm:t>
        <a:bodyPr/>
        <a:lstStyle/>
        <a:p>
          <a:endParaRPr lang="en-US"/>
        </a:p>
      </dgm:t>
    </dgm:pt>
    <dgm:pt modelId="{3994B833-37D7-4B9E-8213-1169A14FA3E0}">
      <dgm:prSet custT="1"/>
      <dgm:spPr/>
      <dgm:t>
        <a:bodyPr/>
        <a:lstStyle/>
        <a:p>
          <a:pPr algn="l">
            <a:lnSpc>
              <a:spcPct val="100000"/>
            </a:lnSpc>
          </a:pPr>
          <a:r>
            <a:rPr lang="en-US" sz="1600" dirty="0"/>
            <a:t>Relate indicator species responses - e.g., growth and health to water balance components, soil conditions, surface and subsurface water quality - to environmental forcing</a:t>
          </a:r>
        </a:p>
      </dgm:t>
    </dgm:pt>
    <dgm:pt modelId="{6B4E8388-EB66-4FB2-92D0-5D1B16F2FB40}" type="parTrans" cxnId="{D81F3B3F-1BF2-4937-8FB4-8C58F83789B6}">
      <dgm:prSet/>
      <dgm:spPr/>
      <dgm:t>
        <a:bodyPr/>
        <a:lstStyle/>
        <a:p>
          <a:endParaRPr lang="en-US"/>
        </a:p>
      </dgm:t>
    </dgm:pt>
    <dgm:pt modelId="{8C52BF12-A059-4002-9838-A62B68593F4B}" type="sibTrans" cxnId="{D81F3B3F-1BF2-4937-8FB4-8C58F83789B6}">
      <dgm:prSet/>
      <dgm:spPr/>
      <dgm:t>
        <a:bodyPr/>
        <a:lstStyle/>
        <a:p>
          <a:endParaRPr lang="en-US"/>
        </a:p>
      </dgm:t>
    </dgm:pt>
    <dgm:pt modelId="{90A0ACA8-FA9F-4974-9081-5B63AD8866CF}">
      <dgm:prSet custT="1"/>
      <dgm:spPr/>
      <dgm:t>
        <a:bodyPr/>
        <a:lstStyle/>
        <a:p>
          <a:pPr algn="l">
            <a:lnSpc>
              <a:spcPct val="100000"/>
            </a:lnSpc>
          </a:pPr>
          <a:r>
            <a:rPr lang="en-US" sz="1600" dirty="0"/>
            <a:t>Simulate watershed and riverine water quality and contaminant release from soils under saline conditions</a:t>
          </a:r>
        </a:p>
      </dgm:t>
    </dgm:pt>
    <dgm:pt modelId="{27FBE3B1-9686-492B-B1A3-732ADFD12D00}" type="sibTrans" cxnId="{2A3B935C-401D-49A8-B0DA-537BE8FD6600}">
      <dgm:prSet/>
      <dgm:spPr/>
      <dgm:t>
        <a:bodyPr/>
        <a:lstStyle/>
        <a:p>
          <a:endParaRPr lang="en-US"/>
        </a:p>
      </dgm:t>
    </dgm:pt>
    <dgm:pt modelId="{2155E7A2-26CD-4CBC-9978-B1F3F5DC7AFD}" type="parTrans" cxnId="{2A3B935C-401D-49A8-B0DA-537BE8FD6600}">
      <dgm:prSet/>
      <dgm:spPr/>
      <dgm:t>
        <a:bodyPr/>
        <a:lstStyle/>
        <a:p>
          <a:endParaRPr lang="en-US"/>
        </a:p>
      </dgm:t>
    </dgm:pt>
    <dgm:pt modelId="{407A47F9-4D83-46FD-9824-CC44753BF438}" type="pres">
      <dgm:prSet presAssocID="{4B6ABF11-CFC9-4DC0-87C8-15E46B48141C}" presName="root" presStyleCnt="0">
        <dgm:presLayoutVars>
          <dgm:dir/>
          <dgm:resizeHandles val="exact"/>
        </dgm:presLayoutVars>
      </dgm:prSet>
      <dgm:spPr/>
    </dgm:pt>
    <dgm:pt modelId="{DEDA4604-5C78-4887-8E4F-17BFD9458E3F}" type="pres">
      <dgm:prSet presAssocID="{C699D4DF-961E-49A8-8EFD-C928D75EC8C4}" presName="compNode" presStyleCnt="0"/>
      <dgm:spPr/>
    </dgm:pt>
    <dgm:pt modelId="{D9E2303B-8885-4579-8357-93431B2D86ED}" type="pres">
      <dgm:prSet presAssocID="{C699D4DF-961E-49A8-8EFD-C928D75EC8C4}" presName="iconRect" presStyleLbl="node1" presStyleIdx="0" presStyleCnt="3" custLinFactNeighborY="1008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ainy scene"/>
        </a:ext>
      </dgm:extLst>
    </dgm:pt>
    <dgm:pt modelId="{26B65464-AA4D-4DA9-B2E9-136C7D6C00D3}" type="pres">
      <dgm:prSet presAssocID="{C699D4DF-961E-49A8-8EFD-C928D75EC8C4}" presName="iconSpace" presStyleCnt="0"/>
      <dgm:spPr/>
    </dgm:pt>
    <dgm:pt modelId="{8D25900E-F5C0-4636-8DA1-987F4218CC42}" type="pres">
      <dgm:prSet presAssocID="{C699D4DF-961E-49A8-8EFD-C928D75EC8C4}" presName="parTx" presStyleLbl="revTx" presStyleIdx="0" presStyleCnt="6">
        <dgm:presLayoutVars>
          <dgm:chMax val="0"/>
          <dgm:chPref val="0"/>
        </dgm:presLayoutVars>
      </dgm:prSet>
      <dgm:spPr/>
    </dgm:pt>
    <dgm:pt modelId="{72C5070B-3DEF-4B3B-9E36-EEC38B6F03D5}" type="pres">
      <dgm:prSet presAssocID="{C699D4DF-961E-49A8-8EFD-C928D75EC8C4}" presName="txSpace" presStyleCnt="0"/>
      <dgm:spPr/>
    </dgm:pt>
    <dgm:pt modelId="{31B9A80D-87BD-4575-AA45-16C218993EDB}" type="pres">
      <dgm:prSet presAssocID="{C699D4DF-961E-49A8-8EFD-C928D75EC8C4}" presName="desTx" presStyleLbl="revTx" presStyleIdx="1" presStyleCnt="6" custLinFactNeighborY="-5056">
        <dgm:presLayoutVars/>
      </dgm:prSet>
      <dgm:spPr/>
    </dgm:pt>
    <dgm:pt modelId="{7A400380-EC87-4A29-B475-619C7E2CB654}" type="pres">
      <dgm:prSet presAssocID="{11AFFE54-7130-486B-8450-A6F58AA8DCC6}" presName="sibTrans" presStyleCnt="0"/>
      <dgm:spPr/>
    </dgm:pt>
    <dgm:pt modelId="{A38BB4E5-8A5B-4286-AA81-B03599BA9162}" type="pres">
      <dgm:prSet presAssocID="{E557A087-4F85-409B-86B5-F120C6A25DB1}" presName="compNode" presStyleCnt="0"/>
      <dgm:spPr/>
    </dgm:pt>
    <dgm:pt modelId="{E3FB8DAE-F480-4539-8258-CC09876D6DE5}" type="pres">
      <dgm:prSet presAssocID="{E557A087-4F85-409B-86B5-F120C6A25DB1}" presName="iconRect" presStyleLbl="node1" presStyleIdx="1" presStyleCnt="3" custLinFactNeighborY="1008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Water with solid fill"/>
        </a:ext>
      </dgm:extLst>
    </dgm:pt>
    <dgm:pt modelId="{077B4F57-07A6-4C0C-A2CD-B7CE6DCFD7CE}" type="pres">
      <dgm:prSet presAssocID="{E557A087-4F85-409B-86B5-F120C6A25DB1}" presName="iconSpace" presStyleCnt="0"/>
      <dgm:spPr/>
    </dgm:pt>
    <dgm:pt modelId="{F9E48E83-6F86-4685-ADC4-74CCAB07EB8E}" type="pres">
      <dgm:prSet presAssocID="{E557A087-4F85-409B-86B5-F120C6A25DB1}" presName="parTx" presStyleLbl="revTx" presStyleIdx="2" presStyleCnt="6">
        <dgm:presLayoutVars>
          <dgm:chMax val="0"/>
          <dgm:chPref val="0"/>
        </dgm:presLayoutVars>
      </dgm:prSet>
      <dgm:spPr/>
    </dgm:pt>
    <dgm:pt modelId="{36A7F46A-BA6A-4FB6-9F4C-A05ECA0E4300}" type="pres">
      <dgm:prSet presAssocID="{E557A087-4F85-409B-86B5-F120C6A25DB1}" presName="txSpace" presStyleCnt="0"/>
      <dgm:spPr/>
    </dgm:pt>
    <dgm:pt modelId="{F9471C4C-78E5-4C52-9D26-127F6BA7861F}" type="pres">
      <dgm:prSet presAssocID="{E557A087-4F85-409B-86B5-F120C6A25DB1}" presName="desTx" presStyleLbl="revTx" presStyleIdx="3" presStyleCnt="6" custLinFactNeighborX="3918" custLinFactNeighborY="-5056">
        <dgm:presLayoutVars/>
      </dgm:prSet>
      <dgm:spPr/>
    </dgm:pt>
    <dgm:pt modelId="{D957AFCC-FB4A-4F2B-9D79-6EDA1DD0C04C}" type="pres">
      <dgm:prSet presAssocID="{E4A1E681-B131-41EC-9179-7F464929BBEA}" presName="sibTrans" presStyleCnt="0"/>
      <dgm:spPr/>
    </dgm:pt>
    <dgm:pt modelId="{ACE5EAF2-BA54-4CE1-A8FC-5833E260CF5B}" type="pres">
      <dgm:prSet presAssocID="{BEF69CA7-A894-4D1E-BE95-E5913807429E}" presName="compNode" presStyleCnt="0"/>
      <dgm:spPr/>
    </dgm:pt>
    <dgm:pt modelId="{1AD05771-5C16-445A-98BE-8418023086B7}" type="pres">
      <dgm:prSet presAssocID="{BEF69CA7-A894-4D1E-BE95-E5913807429E}" presName="iconRect" presStyleLbl="node1" presStyleIdx="2" presStyleCnt="3" custLinFactNeighborY="10082"/>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lant"/>
        </a:ext>
      </dgm:extLst>
    </dgm:pt>
    <dgm:pt modelId="{AD11DD0C-F17E-4B06-927A-A06CCD88C93C}" type="pres">
      <dgm:prSet presAssocID="{BEF69CA7-A894-4D1E-BE95-E5913807429E}" presName="iconSpace" presStyleCnt="0"/>
      <dgm:spPr/>
    </dgm:pt>
    <dgm:pt modelId="{944B07FC-84D8-40DF-B88E-3124374868E6}" type="pres">
      <dgm:prSet presAssocID="{BEF69CA7-A894-4D1E-BE95-E5913807429E}" presName="parTx" presStyleLbl="revTx" presStyleIdx="4" presStyleCnt="6">
        <dgm:presLayoutVars>
          <dgm:chMax val="0"/>
          <dgm:chPref val="0"/>
        </dgm:presLayoutVars>
      </dgm:prSet>
      <dgm:spPr/>
    </dgm:pt>
    <dgm:pt modelId="{9DCBDADA-C743-47D0-A01A-A088CFAA7CBD}" type="pres">
      <dgm:prSet presAssocID="{BEF69CA7-A894-4D1E-BE95-E5913807429E}" presName="txSpace" presStyleCnt="0"/>
      <dgm:spPr/>
    </dgm:pt>
    <dgm:pt modelId="{13A761CF-AB38-4D92-BD95-C57B2644DCC9}" type="pres">
      <dgm:prSet presAssocID="{BEF69CA7-A894-4D1E-BE95-E5913807429E}" presName="desTx" presStyleLbl="revTx" presStyleIdx="5" presStyleCnt="6" custLinFactNeighborY="-5056">
        <dgm:presLayoutVars/>
      </dgm:prSet>
      <dgm:spPr/>
    </dgm:pt>
  </dgm:ptLst>
  <dgm:cxnLst>
    <dgm:cxn modelId="{3E990A1C-10A6-5342-B906-4E12EEA7EFDA}" type="presOf" srcId="{90A0ACA8-FA9F-4974-9081-5B63AD8866CF}" destId="{F9471C4C-78E5-4C52-9D26-127F6BA7861F}" srcOrd="0" destOrd="0" presId="urn:microsoft.com/office/officeart/2018/5/layout/CenteredIconLabelDescriptionList"/>
    <dgm:cxn modelId="{2052AC26-E3B4-E642-8A98-7681CD43BF09}" type="presOf" srcId="{4B6ABF11-CFC9-4DC0-87C8-15E46B48141C}" destId="{407A47F9-4D83-46FD-9824-CC44753BF438}" srcOrd="0" destOrd="0" presId="urn:microsoft.com/office/officeart/2018/5/layout/CenteredIconLabelDescriptionList"/>
    <dgm:cxn modelId="{C093F82A-CCC7-EB4E-A69D-D2C63F956EBF}" type="presOf" srcId="{3D62E502-F35C-4D03-9220-E09905E2E6C0}" destId="{31B9A80D-87BD-4575-AA45-16C218993EDB}" srcOrd="0" destOrd="0" presId="urn:microsoft.com/office/officeart/2018/5/layout/CenteredIconLabelDescriptionList"/>
    <dgm:cxn modelId="{D81F3B3F-1BF2-4937-8FB4-8C58F83789B6}" srcId="{BEF69CA7-A894-4D1E-BE95-E5913807429E}" destId="{3994B833-37D7-4B9E-8213-1169A14FA3E0}" srcOrd="0" destOrd="0" parTransId="{6B4E8388-EB66-4FB2-92D0-5D1B16F2FB40}" sibTransId="{8C52BF12-A059-4002-9838-A62B68593F4B}"/>
    <dgm:cxn modelId="{6238C146-7583-4238-A818-9F2B0AF18AF4}" srcId="{4B6ABF11-CFC9-4DC0-87C8-15E46B48141C}" destId="{C699D4DF-961E-49A8-8EFD-C928D75EC8C4}" srcOrd="0" destOrd="0" parTransId="{98A47EED-5CDE-4132-A07E-831B2EADA102}" sibTransId="{11AFFE54-7130-486B-8450-A6F58AA8DCC6}"/>
    <dgm:cxn modelId="{2A3B935C-401D-49A8-B0DA-537BE8FD6600}" srcId="{E557A087-4F85-409B-86B5-F120C6A25DB1}" destId="{90A0ACA8-FA9F-4974-9081-5B63AD8866CF}" srcOrd="0" destOrd="0" parTransId="{2155E7A2-26CD-4CBC-9978-B1F3F5DC7AFD}" sibTransId="{27FBE3B1-9686-492B-B1A3-732ADFD12D00}"/>
    <dgm:cxn modelId="{9D0EEB67-29CF-47BA-98A5-EC518ABF4637}" srcId="{4B6ABF11-CFC9-4DC0-87C8-15E46B48141C}" destId="{E557A087-4F85-409B-86B5-F120C6A25DB1}" srcOrd="1" destOrd="0" parTransId="{CFE43ED4-45A9-42A6-83FF-6387BA4289D4}" sibTransId="{E4A1E681-B131-41EC-9179-7F464929BBEA}"/>
    <dgm:cxn modelId="{8DED7D82-29FC-4449-B132-971BDA277013}" srcId="{C699D4DF-961E-49A8-8EFD-C928D75EC8C4}" destId="{3D62E502-F35C-4D03-9220-E09905E2E6C0}" srcOrd="0" destOrd="0" parTransId="{8BCB5C5F-9E16-436E-9962-3B541D90A01B}" sibTransId="{2CA692B1-4F37-4FA3-A13D-CB3F4685E929}"/>
    <dgm:cxn modelId="{DCB99A8D-CBD0-4241-BC89-D9944075791F}" type="presOf" srcId="{BEF69CA7-A894-4D1E-BE95-E5913807429E}" destId="{944B07FC-84D8-40DF-B88E-3124374868E6}" srcOrd="0" destOrd="0" presId="urn:microsoft.com/office/officeart/2018/5/layout/CenteredIconLabelDescriptionList"/>
    <dgm:cxn modelId="{0601B6AA-DECA-2E4A-95BA-C6FB001B8AE0}" type="presOf" srcId="{3994B833-37D7-4B9E-8213-1169A14FA3E0}" destId="{13A761CF-AB38-4D92-BD95-C57B2644DCC9}" srcOrd="0" destOrd="0" presId="urn:microsoft.com/office/officeart/2018/5/layout/CenteredIconLabelDescriptionList"/>
    <dgm:cxn modelId="{70F9C6DD-4669-484E-863B-8110CFB89571}" srcId="{4B6ABF11-CFC9-4DC0-87C8-15E46B48141C}" destId="{BEF69CA7-A894-4D1E-BE95-E5913807429E}" srcOrd="2" destOrd="0" parTransId="{5E822EEB-4EB8-4337-95D4-C38C187BBEE6}" sibTransId="{72520974-FFB5-4B5A-AB02-EABAF2EAA840}"/>
    <dgm:cxn modelId="{E7F792F3-F003-5446-B118-0D00F59F127A}" type="presOf" srcId="{E557A087-4F85-409B-86B5-F120C6A25DB1}" destId="{F9E48E83-6F86-4685-ADC4-74CCAB07EB8E}" srcOrd="0" destOrd="0" presId="urn:microsoft.com/office/officeart/2018/5/layout/CenteredIconLabelDescriptionList"/>
    <dgm:cxn modelId="{CB2255FF-7881-0948-9AE5-3264651B6FF5}" type="presOf" srcId="{C699D4DF-961E-49A8-8EFD-C928D75EC8C4}" destId="{8D25900E-F5C0-4636-8DA1-987F4218CC42}" srcOrd="0" destOrd="0" presId="urn:microsoft.com/office/officeart/2018/5/layout/CenteredIconLabelDescriptionList"/>
    <dgm:cxn modelId="{A57335AE-36AD-2D47-AE6E-84C6CA341C5D}" type="presParOf" srcId="{407A47F9-4D83-46FD-9824-CC44753BF438}" destId="{DEDA4604-5C78-4887-8E4F-17BFD9458E3F}" srcOrd="0" destOrd="0" presId="urn:microsoft.com/office/officeart/2018/5/layout/CenteredIconLabelDescriptionList"/>
    <dgm:cxn modelId="{95D475F7-478F-A04F-AAE2-0C592EF975F8}" type="presParOf" srcId="{DEDA4604-5C78-4887-8E4F-17BFD9458E3F}" destId="{D9E2303B-8885-4579-8357-93431B2D86ED}" srcOrd="0" destOrd="0" presId="urn:microsoft.com/office/officeart/2018/5/layout/CenteredIconLabelDescriptionList"/>
    <dgm:cxn modelId="{C4F1F236-FEF3-5143-A976-75720CBF5C70}" type="presParOf" srcId="{DEDA4604-5C78-4887-8E4F-17BFD9458E3F}" destId="{26B65464-AA4D-4DA9-B2E9-136C7D6C00D3}" srcOrd="1" destOrd="0" presId="urn:microsoft.com/office/officeart/2018/5/layout/CenteredIconLabelDescriptionList"/>
    <dgm:cxn modelId="{A99B6A83-6F87-334E-A098-4532E7053E9B}" type="presParOf" srcId="{DEDA4604-5C78-4887-8E4F-17BFD9458E3F}" destId="{8D25900E-F5C0-4636-8DA1-987F4218CC42}" srcOrd="2" destOrd="0" presId="urn:microsoft.com/office/officeart/2018/5/layout/CenteredIconLabelDescriptionList"/>
    <dgm:cxn modelId="{ADF1F67F-BE0A-FD42-A9D2-5F3145958C47}" type="presParOf" srcId="{DEDA4604-5C78-4887-8E4F-17BFD9458E3F}" destId="{72C5070B-3DEF-4B3B-9E36-EEC38B6F03D5}" srcOrd="3" destOrd="0" presId="urn:microsoft.com/office/officeart/2018/5/layout/CenteredIconLabelDescriptionList"/>
    <dgm:cxn modelId="{F4C81E5D-379E-1840-AE7C-8A3CA32D1100}" type="presParOf" srcId="{DEDA4604-5C78-4887-8E4F-17BFD9458E3F}" destId="{31B9A80D-87BD-4575-AA45-16C218993EDB}" srcOrd="4" destOrd="0" presId="urn:microsoft.com/office/officeart/2018/5/layout/CenteredIconLabelDescriptionList"/>
    <dgm:cxn modelId="{E5CAB3E5-816B-6142-B0CC-3515602A5C2A}" type="presParOf" srcId="{407A47F9-4D83-46FD-9824-CC44753BF438}" destId="{7A400380-EC87-4A29-B475-619C7E2CB654}" srcOrd="1" destOrd="0" presId="urn:microsoft.com/office/officeart/2018/5/layout/CenteredIconLabelDescriptionList"/>
    <dgm:cxn modelId="{476056B2-78E6-EB4B-90E0-5E81F2163643}" type="presParOf" srcId="{407A47F9-4D83-46FD-9824-CC44753BF438}" destId="{A38BB4E5-8A5B-4286-AA81-B03599BA9162}" srcOrd="2" destOrd="0" presId="urn:microsoft.com/office/officeart/2018/5/layout/CenteredIconLabelDescriptionList"/>
    <dgm:cxn modelId="{BDEC2A28-44E2-834F-97C4-40F8505ABC42}" type="presParOf" srcId="{A38BB4E5-8A5B-4286-AA81-B03599BA9162}" destId="{E3FB8DAE-F480-4539-8258-CC09876D6DE5}" srcOrd="0" destOrd="0" presId="urn:microsoft.com/office/officeart/2018/5/layout/CenteredIconLabelDescriptionList"/>
    <dgm:cxn modelId="{DC2BFD42-B0DB-384A-AD39-4DCE55CC745D}" type="presParOf" srcId="{A38BB4E5-8A5B-4286-AA81-B03599BA9162}" destId="{077B4F57-07A6-4C0C-A2CD-B7CE6DCFD7CE}" srcOrd="1" destOrd="0" presId="urn:microsoft.com/office/officeart/2018/5/layout/CenteredIconLabelDescriptionList"/>
    <dgm:cxn modelId="{D234849F-47CF-A142-B1F3-8DC109BB54B8}" type="presParOf" srcId="{A38BB4E5-8A5B-4286-AA81-B03599BA9162}" destId="{F9E48E83-6F86-4685-ADC4-74CCAB07EB8E}" srcOrd="2" destOrd="0" presId="urn:microsoft.com/office/officeart/2018/5/layout/CenteredIconLabelDescriptionList"/>
    <dgm:cxn modelId="{55773F1C-A5CD-6547-9CE7-DC944B5D205C}" type="presParOf" srcId="{A38BB4E5-8A5B-4286-AA81-B03599BA9162}" destId="{36A7F46A-BA6A-4FB6-9F4C-A05ECA0E4300}" srcOrd="3" destOrd="0" presId="urn:microsoft.com/office/officeart/2018/5/layout/CenteredIconLabelDescriptionList"/>
    <dgm:cxn modelId="{84C22B99-B541-0647-B5AD-3E8E161A2DED}" type="presParOf" srcId="{A38BB4E5-8A5B-4286-AA81-B03599BA9162}" destId="{F9471C4C-78E5-4C52-9D26-127F6BA7861F}" srcOrd="4" destOrd="0" presId="urn:microsoft.com/office/officeart/2018/5/layout/CenteredIconLabelDescriptionList"/>
    <dgm:cxn modelId="{1E7BB2EA-8B8D-0146-BC45-AEB547D281F2}" type="presParOf" srcId="{407A47F9-4D83-46FD-9824-CC44753BF438}" destId="{D957AFCC-FB4A-4F2B-9D79-6EDA1DD0C04C}" srcOrd="3" destOrd="0" presId="urn:microsoft.com/office/officeart/2018/5/layout/CenteredIconLabelDescriptionList"/>
    <dgm:cxn modelId="{FC0EF5AE-A970-E44F-A4C2-CCADE8F1A660}" type="presParOf" srcId="{407A47F9-4D83-46FD-9824-CC44753BF438}" destId="{ACE5EAF2-BA54-4CE1-A8FC-5833E260CF5B}" srcOrd="4" destOrd="0" presId="urn:microsoft.com/office/officeart/2018/5/layout/CenteredIconLabelDescriptionList"/>
    <dgm:cxn modelId="{9DDED81F-54BF-0645-A8EB-6D191180B8D8}" type="presParOf" srcId="{ACE5EAF2-BA54-4CE1-A8FC-5833E260CF5B}" destId="{1AD05771-5C16-445A-98BE-8418023086B7}" srcOrd="0" destOrd="0" presId="urn:microsoft.com/office/officeart/2018/5/layout/CenteredIconLabelDescriptionList"/>
    <dgm:cxn modelId="{09DB3F54-1FAC-7C4B-A469-182ACCBBB1BB}" type="presParOf" srcId="{ACE5EAF2-BA54-4CE1-A8FC-5833E260CF5B}" destId="{AD11DD0C-F17E-4B06-927A-A06CCD88C93C}" srcOrd="1" destOrd="0" presId="urn:microsoft.com/office/officeart/2018/5/layout/CenteredIconLabelDescriptionList"/>
    <dgm:cxn modelId="{1F7D7286-5B62-0E44-9BF7-94B364C9CA3E}" type="presParOf" srcId="{ACE5EAF2-BA54-4CE1-A8FC-5833E260CF5B}" destId="{944B07FC-84D8-40DF-B88E-3124374868E6}" srcOrd="2" destOrd="0" presId="urn:microsoft.com/office/officeart/2018/5/layout/CenteredIconLabelDescriptionList"/>
    <dgm:cxn modelId="{0BBF5353-79F1-A949-9819-FEC86D6207F2}" type="presParOf" srcId="{ACE5EAF2-BA54-4CE1-A8FC-5833E260CF5B}" destId="{9DCBDADA-C743-47D0-A01A-A088CFAA7CBD}" srcOrd="3" destOrd="0" presId="urn:microsoft.com/office/officeart/2018/5/layout/CenteredIconLabelDescriptionList"/>
    <dgm:cxn modelId="{B5378978-A0C6-0548-B7E8-267539B30820}" type="presParOf" srcId="{ACE5EAF2-BA54-4CE1-A8FC-5833E260CF5B}" destId="{13A761CF-AB38-4D92-BD95-C57B2644DCC9}" srcOrd="4" destOrd="0" presId="urn:microsoft.com/office/officeart/2018/5/layout/CenteredIconLabelDescription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E2303B-8885-4579-8357-93431B2D86ED}">
      <dsp:nvSpPr>
        <dsp:cNvPr id="0" name=""/>
        <dsp:cNvSpPr/>
      </dsp:nvSpPr>
      <dsp:spPr>
        <a:xfrm>
          <a:off x="824111" y="85491"/>
          <a:ext cx="875365" cy="84796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25900E-F5C0-4636-8DA1-987F4218CC42}">
      <dsp:nvSpPr>
        <dsp:cNvPr id="0" name=""/>
        <dsp:cNvSpPr/>
      </dsp:nvSpPr>
      <dsp:spPr>
        <a:xfrm>
          <a:off x="11271" y="976976"/>
          <a:ext cx="2501045" cy="363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dirty="0"/>
            <a:t>Environmental Forcing Models</a:t>
          </a:r>
        </a:p>
      </dsp:txBody>
      <dsp:txXfrm>
        <a:off x="11271" y="976976"/>
        <a:ext cx="2501045" cy="363411"/>
      </dsp:txXfrm>
    </dsp:sp>
    <dsp:sp modelId="{31B9A80D-87BD-4575-AA45-16C218993EDB}">
      <dsp:nvSpPr>
        <dsp:cNvPr id="0" name=""/>
        <dsp:cNvSpPr/>
      </dsp:nvSpPr>
      <dsp:spPr>
        <a:xfrm>
          <a:off x="11271" y="1314444"/>
          <a:ext cx="2501045" cy="1699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Simulate combinations of environmental forcing conditions to generate a plausible range of coastal hazards while preserving the complex interaction between contributing processes</a:t>
          </a:r>
        </a:p>
      </dsp:txBody>
      <dsp:txXfrm>
        <a:off x="11271" y="1314444"/>
        <a:ext cx="2501045" cy="1699990"/>
      </dsp:txXfrm>
    </dsp:sp>
    <dsp:sp modelId="{E3FB8DAE-F480-4539-8258-CC09876D6DE5}">
      <dsp:nvSpPr>
        <dsp:cNvPr id="0" name=""/>
        <dsp:cNvSpPr/>
      </dsp:nvSpPr>
      <dsp:spPr>
        <a:xfrm>
          <a:off x="3762840" y="85491"/>
          <a:ext cx="875365" cy="84796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E48E83-6F86-4685-ADC4-74CCAB07EB8E}">
      <dsp:nvSpPr>
        <dsp:cNvPr id="0" name=""/>
        <dsp:cNvSpPr/>
      </dsp:nvSpPr>
      <dsp:spPr>
        <a:xfrm>
          <a:off x="2950000" y="976976"/>
          <a:ext cx="2501045" cy="363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a:t>Water Quality Models</a:t>
          </a:r>
        </a:p>
      </dsp:txBody>
      <dsp:txXfrm>
        <a:off x="2950000" y="976976"/>
        <a:ext cx="2501045" cy="363411"/>
      </dsp:txXfrm>
    </dsp:sp>
    <dsp:sp modelId="{F9471C4C-78E5-4C52-9D26-127F6BA7861F}">
      <dsp:nvSpPr>
        <dsp:cNvPr id="0" name=""/>
        <dsp:cNvSpPr/>
      </dsp:nvSpPr>
      <dsp:spPr>
        <a:xfrm>
          <a:off x="3047991" y="1314444"/>
          <a:ext cx="2501045" cy="1699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Simulate watershed and riverine water quality and contaminant release from soils under saline conditions</a:t>
          </a:r>
        </a:p>
      </dsp:txBody>
      <dsp:txXfrm>
        <a:off x="3047991" y="1314444"/>
        <a:ext cx="2501045" cy="1699990"/>
      </dsp:txXfrm>
    </dsp:sp>
    <dsp:sp modelId="{1AD05771-5C16-445A-98BE-8418023086B7}">
      <dsp:nvSpPr>
        <dsp:cNvPr id="0" name=""/>
        <dsp:cNvSpPr/>
      </dsp:nvSpPr>
      <dsp:spPr>
        <a:xfrm>
          <a:off x="6701568" y="85491"/>
          <a:ext cx="875365" cy="84796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4B07FC-84D8-40DF-B88E-3124374868E6}">
      <dsp:nvSpPr>
        <dsp:cNvPr id="0" name=""/>
        <dsp:cNvSpPr/>
      </dsp:nvSpPr>
      <dsp:spPr>
        <a:xfrm>
          <a:off x="5888728" y="976976"/>
          <a:ext cx="2501045" cy="3634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dirty="0"/>
            <a:t>Ecological Models</a:t>
          </a:r>
        </a:p>
      </dsp:txBody>
      <dsp:txXfrm>
        <a:off x="5888728" y="976976"/>
        <a:ext cx="2501045" cy="363411"/>
      </dsp:txXfrm>
    </dsp:sp>
    <dsp:sp modelId="{13A761CF-AB38-4D92-BD95-C57B2644DCC9}">
      <dsp:nvSpPr>
        <dsp:cNvPr id="0" name=""/>
        <dsp:cNvSpPr/>
      </dsp:nvSpPr>
      <dsp:spPr>
        <a:xfrm>
          <a:off x="5888728" y="1314444"/>
          <a:ext cx="2501045" cy="16999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Relate indicator species responses - e.g., growth and health to water balance components, soil conditions, surface and subsurface water quality - to environmental forcing</a:t>
          </a:r>
        </a:p>
      </dsp:txBody>
      <dsp:txXfrm>
        <a:off x="5888728" y="1314444"/>
        <a:ext cx="2501045" cy="1699990"/>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98DC83CF-CBA1-4CA4-A218-013F84D5C1E0}" type="datetimeFigureOut">
              <a:rPr lang="en-US" smtClean="0"/>
              <a:pPr/>
              <a:t>9/21/23</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58EBED83-63AD-4D7D-B366-219B3108BBCE}" type="slidenum">
              <a:rPr lang="en-US" smtClean="0"/>
              <a:pPr/>
              <a:t>‹#›</a:t>
            </a:fld>
            <a:endParaRPr lang="en-US" dirty="0"/>
          </a:p>
        </p:txBody>
      </p:sp>
    </p:spTree>
    <p:extLst>
      <p:ext uri="{BB962C8B-B14F-4D97-AF65-F5344CB8AC3E}">
        <p14:creationId xmlns:p14="http://schemas.microsoft.com/office/powerpoint/2010/main" val="92650918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jpeg>
</file>

<file path=ppt/media/image15.jpe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jpg>
</file>

<file path=ppt/media/image25.png>
</file>

<file path=ppt/media/image26.jpeg>
</file>

<file path=ppt/media/image27.png>
</file>

<file path=ppt/media/image28.jpg>
</file>

<file path=ppt/media/image29.jpg>
</file>

<file path=ppt/media/image3.png>
</file>

<file path=ppt/media/image30.png>
</file>

<file path=ppt/media/image31.png>
</file>

<file path=ppt/media/image32.png>
</file>

<file path=ppt/media/image33.png>
</file>

<file path=ppt/media/image34.jpg>
</file>

<file path=ppt/media/image35.png>
</file>

<file path=ppt/media/image36.tiff>
</file>

<file path=ppt/media/image37.jpeg>
</file>

<file path=ppt/media/image38.gif>
</file>

<file path=ppt/media/image39.png>
</file>

<file path=ppt/media/image4.png>
</file>

<file path=ppt/media/image40.jpeg>
</file>

<file path=ppt/media/image41.png>
</file>

<file path=ppt/media/image42.png>
</file>

<file path=ppt/media/image43.png>
</file>

<file path=ppt/media/image44.jpeg>
</file>

<file path=ppt/media/image45.jpeg>
</file>

<file path=ppt/media/image46.png>
</file>

<file path=ppt/media/image47.png>
</file>

<file path=ppt/media/image48.png>
</file>

<file path=ppt/media/image49.jpeg>
</file>

<file path=ppt/media/image5.png>
</file>

<file path=ppt/media/image50.jpeg>
</file>

<file path=ppt/media/image51.jpeg>
</file>

<file path=ppt/media/image52.jpeg>
</file>

<file path=ppt/media/image53.jpg>
</file>

<file path=ppt/media/image54.gif>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DCF3FD17-07B6-4A05-9F49-0DA43810269A}" type="datetimeFigureOut">
              <a:rPr lang="en-US" smtClean="0"/>
              <a:t>9/21/23</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E1145EF0-3FF8-4DE9-AC7B-E09EDC415D27}" type="slidenum">
              <a:rPr lang="en-US" smtClean="0"/>
              <a:t>‹#›</a:t>
            </a:fld>
            <a:endParaRPr lang="en-US" dirty="0"/>
          </a:p>
        </p:txBody>
      </p:sp>
    </p:spTree>
    <p:extLst>
      <p:ext uri="{BB962C8B-B14F-4D97-AF65-F5344CB8AC3E}">
        <p14:creationId xmlns:p14="http://schemas.microsoft.com/office/powerpoint/2010/main" val="2602230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A0A3C6-4E22-46FB-836F-CA2C48EC4DC1}"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699585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145EF0-3FF8-4DE9-AC7B-E09EDC415D27}" type="slidenum">
              <a:rPr lang="en-US" smtClean="0"/>
              <a:t>4</a:t>
            </a:fld>
            <a:endParaRPr lang="en-US" dirty="0"/>
          </a:p>
        </p:txBody>
      </p:sp>
    </p:spTree>
    <p:extLst>
      <p:ext uri="{BB962C8B-B14F-4D97-AF65-F5344CB8AC3E}">
        <p14:creationId xmlns:p14="http://schemas.microsoft.com/office/powerpoint/2010/main" val="2046175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p26:notes"/>
          <p:cNvSpPr>
            <a:spLocks noGrp="1" noRot="1" noChangeAspect="1"/>
          </p:cNvSpPr>
          <p:nvPr>
            <p:ph type="sldImg" idx="2"/>
          </p:nvPr>
        </p:nvSpPr>
        <p:spPr>
          <a:xfrm>
            <a:off x="457200" y="719138"/>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1" name="Google Shape;561;p26:notes"/>
          <p:cNvSpPr txBox="1">
            <a:spLocks noGrp="1"/>
          </p:cNvSpPr>
          <p:nvPr>
            <p:ph type="body" idx="1"/>
          </p:nvPr>
        </p:nvSpPr>
        <p:spPr>
          <a:xfrm>
            <a:off x="701675" y="5719633"/>
            <a:ext cx="5607050" cy="5417409"/>
          </a:xfrm>
          <a:prstGeom prst="rect">
            <a:avLst/>
          </a:prstGeom>
          <a:noFill/>
          <a:ln>
            <a:noFill/>
          </a:ln>
        </p:spPr>
        <p:txBody>
          <a:bodyPr spcFirstLastPara="1" wrap="square" lIns="93175" tIns="46575" rIns="93175" bIns="46575" anchor="t" anchorCtr="0">
            <a:normAutofit fontScale="70000" lnSpcReduction="20000"/>
          </a:bodyPr>
          <a:lstStyle/>
          <a:p>
            <a:pPr marL="171450" lvl="0" indent="-95250" algn="l" rtl="0">
              <a:spcBef>
                <a:spcPts val="0"/>
              </a:spcBef>
              <a:spcAft>
                <a:spcPts val="0"/>
              </a:spcAft>
              <a:buClr>
                <a:schemeClr val="dk1"/>
              </a:buClr>
              <a:buSzPts val="1200"/>
              <a:buFont typeface="Arial"/>
              <a:buNone/>
            </a:pPr>
            <a:r>
              <a:rPr lang="en-US"/>
              <a:t>Water quality modeling capabilities have advanced significantly, particularly in streamlining workflows and reducing costs by linking water quality (WQ) capabilities with existing hydrologic or hydraulic (H&amp;H) models. The U.S. Army Corps of Engineers (USACE) has been at the forefront of developing widely deployed models that simulate watershed runoff, river hydraulics, and reservoir operations. To further enhance these capabilities, the USACE-ERDC (Engineer Research and Development Center) team has developed a modular library of environmental modeling capabilities, including the standalone river WQ model called ClearWater-Riverine.</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ClearWater (Corps Library for Environmental Analysis and Restoration of Watersheds) is specifically designed to integrate environmental simulation capabilities with existing H&amp;H models. It offers a range of modules that encompass various aspects of water quality dynamics and vegetation simulation. These modules include:</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1. Nutrient Simulation Module (NSM-I and NSM-II): These modules simulate the transport and transformation of nutrients within the river-reservoir system. They consider processes such as nutrient loading, uptake by algae, nutrient cycling, and water-column interactions.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2. Temperature Simulation Module (TSM): The TSM focuses on simulating water temperature dynamics, considering factors such as solar radiation, air temperature, and streamflow. It helps assess thermal impacts on water quality and aquatic ecosystems.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3. General Constituent Simulation Module (GSM): The GSM is a versatile module that can simulate a wide range of water quality constituents, such as dissolved oxygen, pH, turbidity, or specific pollutants. It enables the assessment of various water quality parameters relevant to specific modeling objectives.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4. Contaminant Simulation Module (CSM): The CSM focuses on simulating the fate and transport of contaminants, including pollutants or toxic substances. It aids in assessing the potential impacts of contaminants on water quality, ecological health, and human health.</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5. Mercury Simulation Module (MSM): The MSM is dedicated to simulating the transport and fate of mercury in river-reservoir systems. It helps evaluate the fate and behavior of this toxic element and its potential impacts on water quality and ecosystems.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6. Solids Simulation Module (SSM): The SSM focuses on simulating sediment transport and suspended solids dynamics. It assists in assessing sediment-related processes, such as erosion, deposition, and the impacts on water quality and aquatic habitats.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7. Riparian Vegetation Simulation Module (RVSM): The RVSM simulates the growth and dynamics of riparian vegetation, which plays a crucial role in water quality and ecosystem processes. It helps evaluate the interactions between vegetation, nutrient dynamics, and water quality.</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ClearWater includes a comprehensive water quality engine that computes the transport of heat and mass (including nutrients, contaminants, and other constituents) across the watershed. The model considers advection and diffusion processes, reflecting the movement and dispersion of pollutants or other water quality parameters.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Data visualization and reporting capabilities were developed to enable users to visualize and analyze water quality and environmental model results effectively. The integration of these capabilities into a comprehensive water quality framework ensures seamless interaction between the different modeling components, allowing for the development of comprehensive river-reservoir water quality models.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USACE-ERDC's ClearWater-Riverine model and the associated library of environmental modeling capabilities significantly enhance water quality modeling capabilities. By integrating water quality considerations into existing hydrologic and hydraulic models, these advancements support more comprehensive and efficient analysis of water resources, facilitating informed decision-making and effective management of river-reservoir systems.</a:t>
            </a:r>
            <a:endParaRPr/>
          </a:p>
        </p:txBody>
      </p:sp>
      <p:sp>
        <p:nvSpPr>
          <p:cNvPr id="562" name="Google Shape;562;p26:notes"/>
          <p:cNvSpPr txBox="1">
            <a:spLocks noGrp="1"/>
          </p:cNvSpPr>
          <p:nvPr>
            <p:ph type="sldNum" idx="12"/>
          </p:nvPr>
        </p:nvSpPr>
        <p:spPr>
          <a:xfrm>
            <a:off x="3970339" y="11435153"/>
            <a:ext cx="3038475" cy="602392"/>
          </a:xfrm>
          <a:prstGeom prst="rect">
            <a:avLst/>
          </a:prstGeom>
          <a:noFill/>
          <a:ln>
            <a:noFill/>
          </a:ln>
        </p:spPr>
        <p:txBody>
          <a:bodyPr spcFirstLastPara="1" wrap="square" lIns="93175" tIns="46575" rIns="93175" bIns="46575"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327485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14:notes"/>
          <p:cNvSpPr>
            <a:spLocks noGrp="1" noRot="1" noChangeAspect="1"/>
          </p:cNvSpPr>
          <p:nvPr>
            <p:ph type="sldImg" idx="2"/>
          </p:nvPr>
        </p:nvSpPr>
        <p:spPr>
          <a:xfrm>
            <a:off x="457200" y="719138"/>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0" name="Google Shape;370;p14:notes"/>
          <p:cNvSpPr txBox="1">
            <a:spLocks noGrp="1"/>
          </p:cNvSpPr>
          <p:nvPr>
            <p:ph type="body" idx="1"/>
          </p:nvPr>
        </p:nvSpPr>
        <p:spPr>
          <a:xfrm>
            <a:off x="701675" y="5719633"/>
            <a:ext cx="5607050" cy="5417409"/>
          </a:xfrm>
          <a:prstGeom prst="rect">
            <a:avLst/>
          </a:prstGeom>
          <a:noFill/>
          <a:ln>
            <a:noFill/>
          </a:ln>
        </p:spPr>
        <p:txBody>
          <a:bodyPr spcFirstLastPara="1" wrap="square" lIns="93175" tIns="46575" rIns="93175" bIns="46575" anchor="t" anchorCtr="0">
            <a:normAutofit fontScale="85000" lnSpcReduction="20000"/>
          </a:bodyPr>
          <a:lstStyle/>
          <a:p>
            <a:pPr marL="304800" lvl="0" indent="-228600" algn="l" rtl="0">
              <a:spcBef>
                <a:spcPts val="0"/>
              </a:spcBef>
              <a:spcAft>
                <a:spcPts val="0"/>
              </a:spcAft>
              <a:buClr>
                <a:schemeClr val="dk1"/>
              </a:buClr>
              <a:buSzPts val="1200"/>
              <a:buFont typeface="Arial"/>
              <a:buAutoNum type="arabicPeriod"/>
            </a:pPr>
            <a:r>
              <a:rPr lang="en-US"/>
              <a:t>SWAT (Soil and Water Assessment Tool):</a:t>
            </a:r>
          </a:p>
          <a:p>
            <a:pPr marL="304800" lvl="0" indent="-228600" algn="l" rtl="0">
              <a:spcBef>
                <a:spcPts val="0"/>
              </a:spcBef>
              <a:spcAft>
                <a:spcPts val="0"/>
              </a:spcAft>
              <a:buClr>
                <a:schemeClr val="dk1"/>
              </a:buClr>
              <a:buSzPts val="1200"/>
              <a:buFont typeface="Arial"/>
              <a:buAutoNum type="arabicPeriod"/>
            </a:pPr>
            <a:endParaRPr lang="en-US"/>
          </a:p>
          <a:p>
            <a:pPr marL="304800" lvl="0" indent="-228600" algn="l" rtl="0">
              <a:spcBef>
                <a:spcPts val="0"/>
              </a:spcBef>
              <a:spcAft>
                <a:spcPts val="0"/>
              </a:spcAft>
              <a:buClr>
                <a:schemeClr val="dk1"/>
              </a:buClr>
              <a:buSzPts val="1200"/>
              <a:buFont typeface="Arial"/>
              <a:buAutoNum type="arabicPeriod"/>
            </a:pPr>
            <a:r>
              <a:rPr lang="en-US"/>
              <a:t>2. GSSHA (Gridded Surface Subsurface Hydrologic Analysis): GSSHA is a widely used hydrologic and hydraulic modeling system developed by the Coastal and Hydraulics Laboratory (CHL), U.S. Army Corps of Engineers (USACE). It integrates surface runoff, infiltration, and subsurface flow processes with hydraulic routing algorithms. GSSHA allows for detailed spatial representation and simulation of hydrological processes in complex terrains, making it valuable for watershed management, flood analysis, erosion prediction, and water resource planning.</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3. CE-QUAL-W2 (Corps of Engineers 2D Reservoir Water Quality Model): CE-QUAL-W2 is a two-dimensional water quality and hydrodynamic model developed by the USACE. It simulates the interactions between water quantity and water quality parameters in lakes, reservoirs, and estuaries. CE-QUAL-W2 is employed to evaluate the impacts of nutrient loading, pollutant discharges, and management strategies on water quality, algal blooms, dissolved oxygen dynamics, and ecological processes.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4. HEC-ResSim (Hydrologic Engineering Center - Reservoir System Simulation): HEC-ResSim is a reservoir system simulation software developed by the USACE. It models the operation and management of reservoir systems, considering inflows, outflows, flood control, hydropower generation, and water supply. HEC-ResSim helps optimize reservoir operations, assess water availability, and evaluate the impacts of various management scenarios on water resources and downstream conditions.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5. HEC-RAS (Hydrologic Engineering Center - River Analysis System): HEC-RAS is a widely used software developed by the USACE for modeling river hydraulics and floodplain flows. It simulates one-dimensional (1D) and two-dimensional (2D) flow in river channels, estimating water surface profiles, velocities, and flood extents. HEC-RAS is utilized for floodplain mapping, bridge and culvert design, floodplain management, and hydraulic impact assessments.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6. ClearWater-Riverine: ClearWater-Riverine is a standalone river water quality model developed by the USACE-ERDC (Engineer Research and Development Center). It is part of the ClearWater framework, designed to integrate environmental simulation capabilities with existing hydrologic and hydraulic models. ClearWater-Riverine focuses on simulating the transport and transformation of water quality parameters, nutrients, contaminants, and vegetation dynamics in river systems. It aids in assessing water quality impacts, guiding pollution control strategies, and supporting water resource management decisions.</a:t>
            </a:r>
          </a:p>
          <a:p>
            <a:pPr marL="171450" lvl="0" indent="-95250" algn="l" rtl="0">
              <a:spcBef>
                <a:spcPts val="0"/>
              </a:spcBef>
              <a:spcAft>
                <a:spcPts val="0"/>
              </a:spcAft>
              <a:buClr>
                <a:schemeClr val="dk1"/>
              </a:buClr>
              <a:buSzPts val="1200"/>
              <a:buFont typeface="Arial"/>
              <a:buNone/>
            </a:pPr>
            <a:endParaRPr lang="en-US"/>
          </a:p>
          <a:p>
            <a:pPr marL="171450" lvl="0" indent="-95250" algn="l" rtl="0">
              <a:spcBef>
                <a:spcPts val="0"/>
              </a:spcBef>
              <a:spcAft>
                <a:spcPts val="0"/>
              </a:spcAft>
              <a:buClr>
                <a:schemeClr val="dk1"/>
              </a:buClr>
              <a:buSzPts val="1200"/>
              <a:buFont typeface="Arial"/>
              <a:buNone/>
            </a:pPr>
            <a:r>
              <a:rPr lang="en-US"/>
              <a:t>These modeling tools provide powerful capabilities for analyzing and simulating various aspects of hydrology, water quality, flood analysis, reservoir operations, and river hydraulics. They support water resource planning, flood risk management, ecosystem restoration, and decision-making processes related to water management and infrastructure design.</a:t>
            </a:r>
            <a:endParaRPr/>
          </a:p>
        </p:txBody>
      </p:sp>
      <p:sp>
        <p:nvSpPr>
          <p:cNvPr id="371" name="Google Shape;371;p14:notes"/>
          <p:cNvSpPr txBox="1">
            <a:spLocks noGrp="1"/>
          </p:cNvSpPr>
          <p:nvPr>
            <p:ph type="sldNum" idx="12"/>
          </p:nvPr>
        </p:nvSpPr>
        <p:spPr>
          <a:xfrm>
            <a:off x="3970339" y="11435153"/>
            <a:ext cx="3038475" cy="602392"/>
          </a:xfrm>
          <a:prstGeom prst="rect">
            <a:avLst/>
          </a:prstGeom>
          <a:noFill/>
          <a:ln>
            <a:noFill/>
          </a:ln>
        </p:spPr>
        <p:txBody>
          <a:bodyPr spcFirstLastPara="1" wrap="square" lIns="93175" tIns="46575" rIns="93175" bIns="46575"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4244326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a:t>HEC-RAS 2D (Hydrologic Engineering Center - River Analysis System 2D) is module developed by the Hydrologic Engineering Center (HEC), U.S. Army Corps of Engineers (USACE) as an extension to the HEC-RAS hydraulic modeling system. HEC-RAS 2D expands the capabilities of the original 1D modeling approach in HEC-RAS by incorporating two-dimensional (2D) modeling capabilities to simulate flow and water surface profiles in river channels and floodplains.</a:t>
            </a:r>
          </a:p>
          <a:p>
            <a:endParaRPr lang="en-US"/>
          </a:p>
          <a:p>
            <a:r>
              <a:rPr lang="en-US"/>
              <a:t>Unlike the traditional 1D modeling in HEC-RAS, which represents flow characteristics along a river channel, HEC-RAS 2D takes into account the lateral variations in flow and water surface elevation across the entire cross-sectional area of the river and its associated floodplain. It considers the spatial distribution of flow velocities, water depths, and water surface profiles, providing a more detailed representation of complex flow patterns and floodplain inundation.</a:t>
            </a:r>
          </a:p>
          <a:p>
            <a:endParaRPr lang="en-US"/>
          </a:p>
          <a:p>
            <a:r>
              <a:rPr lang="en-US"/>
              <a:t>HEC-RAS 2D employs a finite-volume numerical scheme to solve the shallow water equations, which govern the conservation of mass and momentum in 2D flow. It incorporates various hydraulic features, such as bridges, culverts, levees, and natural topography, allowing for a comprehensive analysis of flow behavior, flood extents, and hydraulic interactions within river systems.</a:t>
            </a:r>
          </a:p>
          <a:p>
            <a:endParaRPr lang="en-US"/>
          </a:p>
          <a:p>
            <a:r>
              <a:rPr lang="en-US"/>
              <a:t>The benefits of using HEC-RAS 2D include:</a:t>
            </a:r>
          </a:p>
          <a:p>
            <a:r>
              <a:rPr lang="en-US"/>
              <a:t>1. Improved Accuracy: By accounting for lateral variations in flow, HEC-RAS 2D provides a more accurate representation of floodplain inundation and flow dynamics, particularly in areas with complex hydraulic conditions.</a:t>
            </a:r>
          </a:p>
          <a:p>
            <a:r>
              <a:rPr lang="en-US"/>
              <a:t>2. Detailed Floodplain Analysis: HEC-RAS 2D enables detailed floodplain mapping, identification of flow paths, and evaluation of flood risk and potential impacts on infrastructure and communities.</a:t>
            </a:r>
          </a:p>
          <a:p>
            <a:r>
              <a:rPr lang="en-US"/>
              <a:t>3. Hydraulic Structure Analysis: The 2D capabilities in HEC-RAS allow for the analysis of flow characteristics around hydraulic structures, such as bridges and culverts, including the assessment of flow velocities, velocities at bridge openings, and floodplain encroachments.</a:t>
            </a:r>
          </a:p>
          <a:p>
            <a:r>
              <a:rPr lang="en-US"/>
              <a:t>4. Scour and Deposition Analysis: HEC-RAS 2D can assess sediment transport, scour, and deposition patterns, aiding in the evaluation of channel erosion, sedimentation impacts, and riverbed changes.</a:t>
            </a:r>
          </a:p>
          <a:p>
            <a:r>
              <a:rPr lang="en-US"/>
              <a:t>5. Climate Change Adaptation: The enhanced modeling capabilities of HEC-RAS 2D support the evaluation of the impacts of climate change, sea-level rise, and land use changes on river systems and flood risk.</a:t>
            </a:r>
          </a:p>
          <a:p>
            <a:endParaRPr lang="en-US"/>
          </a:p>
          <a:p>
            <a:r>
              <a:rPr lang="en-US"/>
              <a:t>HEC-RAS 2D is widely used in engineering and water resources management for floodplain mapping, flood risk assessment, bridge and culvert design, floodplain management, river restoration, and flood emergency response planning. It provides valuable insights into flow dynamics, flood extents, and hydraulic interactions within river systems, aiding in informed decision-making for water management and flood risk reduction.</a:t>
            </a:r>
          </a:p>
        </p:txBody>
      </p:sp>
      <p:sp>
        <p:nvSpPr>
          <p:cNvPr id="4" name="Slide Number Placeholder 3"/>
          <p:cNvSpPr>
            <a:spLocks noGrp="1"/>
          </p:cNvSpPr>
          <p:nvPr>
            <p:ph type="sldNum" sz="quarter" idx="10"/>
          </p:nvPr>
        </p:nvSpPr>
        <p:spPr/>
        <p:txBody>
          <a:bodyPr/>
          <a:lstStyle/>
          <a:p>
            <a:pPr>
              <a:defRPr/>
            </a:pPr>
            <a:fld id="{146204F0-6891-43ED-B78D-50F4FC9D77C1}" type="slidenum">
              <a:rPr lang="en-US" smtClean="0"/>
              <a:pPr>
                <a:defRPr/>
              </a:pPr>
              <a:t>8</a:t>
            </a:fld>
            <a:endParaRPr lang="en-US"/>
          </a:p>
        </p:txBody>
      </p:sp>
    </p:spTree>
    <p:extLst>
      <p:ext uri="{BB962C8B-B14F-4D97-AF65-F5344CB8AC3E}">
        <p14:creationId xmlns:p14="http://schemas.microsoft.com/office/powerpoint/2010/main" val="4875721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ERDC Environmental Laboratory (ERDC-EL) is at the forefront of developing a cutting-edge water quality modeling system called ClearWater-Riverine. This advanced system focuses on simulating temperature dynamics and advanced nutrient cycling in branching river systems and floodplains. It integrates inputs from multiple data sources and models, incorporating hydrodynamic, water quality, and meteorologic information.</a:t>
            </a:r>
          </a:p>
          <a:p>
            <a:endParaRPr lang="en-US"/>
          </a:p>
          <a:p>
            <a:r>
              <a:rPr lang="en-US"/>
              <a:t>The primary goal of ClearWater-Riverine is to assess system vulnerabilities and identify adaptation pathways that enhance the resilience of floodplain ecosystems to environmental stresses. These stresses include the increasing frequency and intensity of extreme precipitation events and decreasing freshwater flows. By accurately simulating water quality kinetics, heat budget, and transport, ClearWater-Riverine enables a comprehensive evaluation of the impacts on water quality and provides insights into potential mitigation and restoration strategies.</a:t>
            </a:r>
          </a:p>
          <a:p>
            <a:endParaRPr lang="en-US"/>
          </a:p>
          <a:p>
            <a:r>
              <a:rPr lang="en-US"/>
              <a:t>The modeling capabilities of ClearWater-Riverine are enhanced through the integration of ERDC's ClearWater modules. These modules provide the necessary functionalities for simulating water quality kinetics, heat budget, and transport processes. They form the foundation for the water quality simulations within the ClearWater-Riverine framework.</a:t>
            </a:r>
          </a:p>
          <a:p>
            <a:endParaRPr lang="en-US"/>
          </a:p>
          <a:p>
            <a:r>
              <a:rPr lang="en-US"/>
              <a:t>Furthermore, ClearWater-Riverine is designed to leverage the widely used two-dimensional (2D) HEC-RAS model. By linking the capabilities of ClearWater modules and the advection-diffusion engine with the 2D HEC-RAS model, ClearWater-Riverine combines the strengths of both systems. This integration allows for a cost-effective and data-driven approach to impact assessment, planning studies, and the restoration and management of aquatic ecosystems.</a:t>
            </a:r>
          </a:p>
          <a:p>
            <a:endParaRPr lang="en-US"/>
          </a:p>
          <a:p>
            <a:r>
              <a:rPr lang="en-US"/>
              <a:t>The availability of HEC-RAS models for numerous watersheds worldwide enhances the applicability and efficiency of ClearWater-Riverine. By utilizing existing HEC-RAS models, ClearWater-Riverine eliminates the need to develop new models from scratch. This approach streamlines the modeling process, reduces costs, and facilitates wider adoption of the system for various water resource management and restoration initiatives.</a:t>
            </a:r>
          </a:p>
          <a:p>
            <a:endParaRPr lang="en-US"/>
          </a:p>
          <a:p>
            <a:r>
              <a:rPr lang="en-US"/>
              <a:t>In summary, the development of ClearWater-Riverine by the ERDC-EL represents a significant advancement in water quality modeling. By simulating temperature dynamics and advanced nutrient cycling, integrating multiple data sources and models, and linking with the 2D HEC-RAS model, ClearWater-Riverine provides a powerful tool for impact assessment, planning, and ecosystem management in river systems and floodplains.</a:t>
            </a:r>
          </a:p>
        </p:txBody>
      </p:sp>
      <p:sp>
        <p:nvSpPr>
          <p:cNvPr id="4" name="Slide Number Placeholder 3"/>
          <p:cNvSpPr>
            <a:spLocks noGrp="1"/>
          </p:cNvSpPr>
          <p:nvPr>
            <p:ph type="sldNum" sz="quarter" idx="5"/>
          </p:nvPr>
        </p:nvSpPr>
        <p:spPr/>
        <p:txBody>
          <a:bodyPr/>
          <a:lstStyle/>
          <a:p>
            <a:fld id="{ADC8761E-7AF5-3446-9B62-04D975AECC52}" type="slidenum">
              <a:rPr lang="en-US" smtClean="0"/>
              <a:t>9</a:t>
            </a:fld>
            <a:endParaRPr lang="en-US"/>
          </a:p>
        </p:txBody>
      </p:sp>
    </p:spTree>
    <p:extLst>
      <p:ext uri="{BB962C8B-B14F-4D97-AF65-F5344CB8AC3E}">
        <p14:creationId xmlns:p14="http://schemas.microsoft.com/office/powerpoint/2010/main" val="34393484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presents animations that showcase the performance of ClearWater-Riverine in modeling the Ohio River, with a comparison to an EFDC (Environmental Fluid Dynamics Code) simulation of the same system. The left panel displays the ClearWater-Riverine model animation, while the right panel showcases the EFDC simulation.</a:t>
            </a:r>
          </a:p>
          <a:p>
            <a:endParaRPr lang="en-US"/>
          </a:p>
          <a:p>
            <a:r>
              <a:rPr lang="en-US"/>
              <a:t>The animations provide a visual representation of the dynamic behavior and water quality processes within the Ohio River. They allow for an assessment of how ClearWater-Riverine and EFDC capture the complex interactions of flow, water quality, and associated phenomena. The animations highlight the movement and distribution of water quality constituents, demonstrating the models' ability to simulate the transport and fate of pollutants or other relevant variables.</a:t>
            </a:r>
          </a:p>
          <a:p>
            <a:endParaRPr lang="en-US"/>
          </a:p>
          <a:p>
            <a:r>
              <a:rPr lang="en-US"/>
              <a:t>The comparison between ClearWater-Riverine and the EFDC model is noteworthy, as both models demonstrate good agreement with observed data. This indicates that ClearWater-Riverine performs on par with the established EFDC model, providing reliable and accurate simulations of water quality dynamics. The alignment between the models and observed data reinforces ClearWater-Riverine’s validity and strengthens confidence in its simulation capabilities.</a:t>
            </a:r>
          </a:p>
          <a:p>
            <a:endParaRPr lang="en-US"/>
          </a:p>
          <a:p>
            <a:r>
              <a:rPr lang="en-US"/>
              <a:t>The successful comparison of ClearWater-Riverine with the EFDC model as well as with observed data further emphasizes its efficacy in representing the complex hydrodynamics and water quality characteristics of the Ohio River. This alignment with observations is crucial for supporting sound decision-making processes, as it confirms ClearWater-Riverine’s ability to capture the essential dynamics and patterns of the river system.</a:t>
            </a:r>
          </a:p>
        </p:txBody>
      </p:sp>
      <p:sp>
        <p:nvSpPr>
          <p:cNvPr id="4" name="Slide Number Placeholder 3"/>
          <p:cNvSpPr>
            <a:spLocks noGrp="1"/>
          </p:cNvSpPr>
          <p:nvPr>
            <p:ph type="sldNum" sz="quarter" idx="5"/>
          </p:nvPr>
        </p:nvSpPr>
        <p:spPr/>
        <p:txBody>
          <a:bodyPr/>
          <a:lstStyle/>
          <a:p>
            <a:fld id="{ADC8761E-7AF5-3446-9B62-04D975AECC52}" type="slidenum">
              <a:rPr lang="en-US" smtClean="0"/>
              <a:t>10</a:t>
            </a:fld>
            <a:endParaRPr lang="en-US"/>
          </a:p>
        </p:txBody>
      </p:sp>
    </p:spTree>
    <p:extLst>
      <p:ext uri="{BB962C8B-B14F-4D97-AF65-F5344CB8AC3E}">
        <p14:creationId xmlns:p14="http://schemas.microsoft.com/office/powerpoint/2010/main" val="1325256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717550" y="1162050"/>
            <a:ext cx="5575300" cy="31369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E1145EF0-3FF8-4DE9-AC7B-E09EDC415D27}" type="slidenum">
              <a:rPr lang="en-US" smtClean="0"/>
              <a:t>20</a:t>
            </a:fld>
            <a:endParaRPr lang="en-US" dirty="0"/>
          </a:p>
        </p:txBody>
      </p:sp>
    </p:spTree>
    <p:extLst>
      <p:ext uri="{BB962C8B-B14F-4D97-AF65-F5344CB8AC3E}">
        <p14:creationId xmlns:p14="http://schemas.microsoft.com/office/powerpoint/2010/main" val="2264103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ECECF1"/>
                </a:solidFill>
                <a:effectLst/>
                <a:latin typeface="Söhne"/>
              </a:rPr>
              <a:t>ClearWater-Riverine proved to be a valuable tool for simulating E. Coli transport in the Ohio River, demonstrating its effectiveness in addressing water quality concerns. The case study involved utilizing an existing 2D HEC-RAS hydraulics model and incorporating observed data to enhance the accuracy of the simulation. To facilitate the analysis and visualization of the results, a Jupyter notebook was developed specifically for this case study.</a:t>
            </a:r>
          </a:p>
          <a:p>
            <a:pPr algn="l"/>
            <a:endParaRPr lang="en-US" b="0" i="0">
              <a:solidFill>
                <a:srgbClr val="ECECF1"/>
              </a:solidFill>
              <a:effectLst/>
              <a:latin typeface="Söhne"/>
            </a:endParaRPr>
          </a:p>
          <a:p>
            <a:pPr algn="l"/>
            <a:r>
              <a:rPr lang="en-US" b="0" i="0">
                <a:solidFill>
                  <a:srgbClr val="ECECF1"/>
                </a:solidFill>
                <a:effectLst/>
                <a:latin typeface="Söhne"/>
              </a:rPr>
              <a:t>The Jupyter notebook provided a user-friendly interface for exploring and presenting the model outputs. It included informative plots that showcased the model results, including the distribution of E. Coli over time and its spatial patterns within the river system. The visualization of the model geometry offered a clear understanding of the study area and how the simulation was performed.</a:t>
            </a:r>
          </a:p>
          <a:p>
            <a:pPr algn="l"/>
            <a:endParaRPr lang="en-US" b="0" i="0">
              <a:solidFill>
                <a:srgbClr val="ECECF1"/>
              </a:solidFill>
              <a:effectLst/>
              <a:latin typeface="Söhne"/>
            </a:endParaRPr>
          </a:p>
          <a:p>
            <a:pPr algn="l"/>
            <a:r>
              <a:rPr lang="en-US" b="0" i="0">
                <a:solidFill>
                  <a:srgbClr val="ECECF1"/>
                </a:solidFill>
                <a:effectLst/>
                <a:latin typeface="Söhne"/>
              </a:rPr>
              <a:t>The animation displayed in the slide further illustrated the capabilities of ClearWater-Riverine. It showed the dynamic distribution of E. Coli, both laterally and longitudinally, as it moved through the river system over time. This visualization allowed for a comprehensive understanding of how the bacteria dispersed within the river, providing insights into potential contamination hotspots and areas of concern.</a:t>
            </a:r>
          </a:p>
          <a:p>
            <a:pPr algn="l"/>
            <a:endParaRPr lang="en-US" b="0" i="0">
              <a:solidFill>
                <a:srgbClr val="ECECF1"/>
              </a:solidFill>
              <a:effectLst/>
              <a:latin typeface="Söhne"/>
            </a:endParaRPr>
          </a:p>
          <a:p>
            <a:pPr algn="l"/>
            <a:r>
              <a:rPr lang="en-US" b="0" i="0">
                <a:solidFill>
                  <a:srgbClr val="ECECF1"/>
                </a:solidFill>
                <a:effectLst/>
                <a:latin typeface="Söhne"/>
              </a:rPr>
              <a:t>By incorporating ClearWater-Riverine into the analysis of E. Coli transport, the case study demonstrated the system's ability to address specific water quality issues and inform decision-making processes. The combination of the 2D HEC-RAS hydraulics model, observed data, and ClearWater-Riverine's water quality modeling capabilities provided a comprehensive and accurate assessment of E. Coli transport dynamics in the Ohio River.</a:t>
            </a:r>
          </a:p>
          <a:p>
            <a:pPr algn="l"/>
            <a:endParaRPr lang="en-US" b="0" i="0">
              <a:solidFill>
                <a:srgbClr val="ECECF1"/>
              </a:solidFill>
              <a:effectLst/>
              <a:latin typeface="Söhne"/>
            </a:endParaRPr>
          </a:p>
          <a:p>
            <a:pPr algn="l"/>
            <a:r>
              <a:rPr lang="en-US" b="0" i="0">
                <a:solidFill>
                  <a:srgbClr val="ECECF1"/>
                </a:solidFill>
                <a:effectLst/>
                <a:latin typeface="Söhne"/>
              </a:rPr>
              <a:t>Overall, the case study showcased the successful application of ClearWater-Riverine in simulating and analyzing E. Coli transport. The integration of various modeling components and the development of the Jupyter notebook allowed for efficient data analysis, visualization, and interpretation of the model results. ClearWater-Riverine's ability to accurately simulate water quality dynamics, as demonstrated by the E. Coli transport case study, positions it as a valuable tool for addressing water quality challenges and supporting informed decision-making in river systems.</a:t>
            </a:r>
            <a:br>
              <a:rPr lang="en-US" b="0" i="0">
                <a:solidFill>
                  <a:srgbClr val="ECECF1"/>
                </a:solidFill>
                <a:effectLst/>
                <a:latin typeface="Söhne"/>
              </a:rPr>
            </a:br>
            <a:endParaRPr lang="en-US" b="0" i="0">
              <a:solidFill>
                <a:srgbClr val="ECECF1"/>
              </a:solidFill>
              <a:effectLst/>
              <a:latin typeface="Söhne"/>
            </a:endParaRPr>
          </a:p>
          <a:p>
            <a:endParaRPr lang="en-US"/>
          </a:p>
          <a:p>
            <a:endParaRPr lang="en-US"/>
          </a:p>
        </p:txBody>
      </p:sp>
      <p:sp>
        <p:nvSpPr>
          <p:cNvPr id="4" name="Slide Number Placeholder 3"/>
          <p:cNvSpPr>
            <a:spLocks noGrp="1"/>
          </p:cNvSpPr>
          <p:nvPr>
            <p:ph type="sldNum" sz="quarter" idx="5"/>
          </p:nvPr>
        </p:nvSpPr>
        <p:spPr/>
        <p:txBody>
          <a:bodyPr/>
          <a:lstStyle/>
          <a:p>
            <a:fld id="{ADC8761E-7AF5-3446-9B62-04D975AECC52}" type="slidenum">
              <a:rPr lang="en-US" smtClean="0"/>
              <a:t>26</a:t>
            </a:fld>
            <a:endParaRPr lang="en-US"/>
          </a:p>
        </p:txBody>
      </p:sp>
    </p:spTree>
    <p:extLst>
      <p:ext uri="{BB962C8B-B14F-4D97-AF65-F5344CB8AC3E}">
        <p14:creationId xmlns:p14="http://schemas.microsoft.com/office/powerpoint/2010/main" val="3321706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8"/>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8"/>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19" name="Picture 18"/>
          <p:cNvPicPr>
            <a:picLocks noChangeAspect="1"/>
          </p:cNvPicPr>
          <p:nvPr userDrawn="1"/>
        </p:nvPicPr>
        <p:blipFill rotWithShape="1">
          <a:blip r:embed="rId2" cstate="email">
            <a:extLst>
              <a:ext uri="{28A0092B-C50C-407E-A947-70E740481C1C}">
                <a14:useLocalDpi xmlns:a14="http://schemas.microsoft.com/office/drawing/2010/main"/>
              </a:ext>
            </a:extLst>
          </a:blip>
          <a:srcRect l="819" r="34426" b="1536"/>
          <a:stretch/>
        </p:blipFill>
        <p:spPr>
          <a:xfrm>
            <a:off x="4165600" y="1600200"/>
            <a:ext cx="8026400" cy="5257800"/>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Title 1"/>
          <p:cNvSpPr>
            <a:spLocks noGrp="1"/>
          </p:cNvSpPr>
          <p:nvPr>
            <p:ph type="ctrTitle" hasCustomPrompt="1"/>
          </p:nvPr>
        </p:nvSpPr>
        <p:spPr>
          <a:xfrm>
            <a:off x="203200" y="1219200"/>
            <a:ext cx="8432800" cy="762000"/>
          </a:xfrm>
          <a:prstGeom prst="rect">
            <a:avLst/>
          </a:prstGeom>
        </p:spPr>
        <p:txBody>
          <a:bodyPr/>
          <a:lstStyle>
            <a:lvl1pPr algn="l">
              <a:defRPr kumimoji="0" lang="en-US" sz="3200" b="1" i="0" u="none" strike="noStrike" kern="0" cap="none" spc="0" normalizeH="0" baseline="0" noProof="0" dirty="0">
                <a:ln>
                  <a:noFill/>
                </a:ln>
                <a:solidFill>
                  <a:srgbClr val="033C61"/>
                </a:solidFill>
                <a:effectLst/>
                <a:uLnTx/>
                <a:uFillTx/>
                <a:latin typeface="+mj-lt"/>
                <a:ea typeface="+mj-ea"/>
                <a:cs typeface="+mj-cs"/>
              </a:defRPr>
            </a:lvl1pPr>
          </a:lstStyle>
          <a:p>
            <a:r>
              <a:rPr lang="en-US" dirty="0"/>
              <a:t>Presentation title</a:t>
            </a:r>
          </a:p>
        </p:txBody>
      </p:sp>
      <p:sp>
        <p:nvSpPr>
          <p:cNvPr id="6" name="Text Placeholder 9"/>
          <p:cNvSpPr>
            <a:spLocks noGrp="1"/>
          </p:cNvSpPr>
          <p:nvPr>
            <p:ph type="body" sz="quarter" idx="11" hasCustomPrompt="1"/>
          </p:nvPr>
        </p:nvSpPr>
        <p:spPr>
          <a:xfrm>
            <a:off x="203200" y="2667000"/>
            <a:ext cx="4470400" cy="381000"/>
          </a:xfrm>
          <a:prstGeom prst="rect">
            <a:avLst/>
          </a:prstGeom>
        </p:spPr>
        <p:txBody>
          <a:bodyPr/>
          <a:lstStyle>
            <a:lvl1pPr marL="0" indent="0" algn="l" rtl="0" fontAlgn="base">
              <a:lnSpc>
                <a:spcPct val="100000"/>
              </a:lnSpc>
              <a:spcBef>
                <a:spcPts val="0"/>
              </a:spcBef>
              <a:spcAft>
                <a:spcPts val="0"/>
              </a:spcAft>
              <a:buNone/>
              <a:defRPr lang="en-US" sz="1600" b="1" kern="1200" baseline="0" dirty="0" smtClean="0">
                <a:solidFill>
                  <a:srgbClr val="033C61"/>
                </a:solidFill>
                <a:latin typeface="Arial" charset="0"/>
                <a:ea typeface="+mn-ea"/>
                <a:cs typeface="+mn-cs"/>
              </a:defRPr>
            </a:lvl1pPr>
            <a:lvl2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2pPr>
            <a:lvl3pPr marL="0" indent="0" algn="l" rtl="0" fontAlgn="base">
              <a:spcBef>
                <a:spcPct val="50000"/>
              </a:spcBef>
              <a:spcAft>
                <a:spcPct val="0"/>
              </a:spcAft>
              <a:buNone/>
              <a:defRPr lang="en-US" sz="1400" b="0" kern="1200" baseline="0" dirty="0" smtClean="0">
                <a:solidFill>
                  <a:srgbClr val="033C61"/>
                </a:solidFill>
                <a:latin typeface="Arial" charset="0"/>
                <a:ea typeface="+mn-ea"/>
                <a:cs typeface="+mn-cs"/>
              </a:defRPr>
            </a:lvl3pPr>
            <a:lvl4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4pPr>
            <a:lvl5pPr marL="0" indent="0" algn="l" rtl="0" fontAlgn="base">
              <a:spcBef>
                <a:spcPct val="50000"/>
              </a:spcBef>
              <a:spcAft>
                <a:spcPct val="0"/>
              </a:spcAft>
              <a:buNone/>
              <a:defRPr lang="en-US" sz="1400" b="0" kern="1200" dirty="0" smtClean="0">
                <a:solidFill>
                  <a:srgbClr val="033C61"/>
                </a:solidFill>
                <a:latin typeface="Arial" charset="0"/>
                <a:ea typeface="+mn-ea"/>
                <a:cs typeface="+mn-cs"/>
              </a:defRPr>
            </a:lvl5pPr>
          </a:lstStyle>
          <a:p>
            <a:pPr lvl="0"/>
            <a:r>
              <a:rPr lang="en-US" dirty="0"/>
              <a:t>Presenter Name</a:t>
            </a:r>
          </a:p>
        </p:txBody>
      </p:sp>
      <p:sp>
        <p:nvSpPr>
          <p:cNvPr id="7" name="Text Placeholder 12"/>
          <p:cNvSpPr>
            <a:spLocks noGrp="1"/>
          </p:cNvSpPr>
          <p:nvPr>
            <p:ph type="body" sz="quarter" idx="12" hasCustomPrompt="1"/>
          </p:nvPr>
        </p:nvSpPr>
        <p:spPr>
          <a:xfrm>
            <a:off x="203200" y="3048000"/>
            <a:ext cx="4470400" cy="1295400"/>
          </a:xfrm>
          <a:prstGeom prst="rect">
            <a:avLst/>
          </a:prstGeom>
        </p:spPr>
        <p:txBody>
          <a:bodyPr/>
          <a:lstStyle>
            <a:lvl1pPr marL="0" indent="0">
              <a:lnSpc>
                <a:spcPct val="150000"/>
              </a:lnSpc>
              <a:buNone/>
              <a:tabLst/>
              <a:defRPr lang="en-US" sz="1400" b="0" kern="1200" baseline="0" dirty="0" smtClean="0">
                <a:solidFill>
                  <a:srgbClr val="033C61"/>
                </a:solidFill>
                <a:latin typeface="Arial" charset="0"/>
                <a:ea typeface="+mn-ea"/>
                <a:cs typeface="+mn-cs"/>
              </a:defRPr>
            </a:lvl1pPr>
          </a:lstStyle>
          <a:p>
            <a:pPr lvl="0"/>
            <a:r>
              <a:rPr lang="en-US" dirty="0"/>
              <a:t>Presenter Title</a:t>
            </a:r>
            <a:br>
              <a:rPr lang="en-US" dirty="0"/>
            </a:br>
            <a:r>
              <a:rPr lang="en-US" dirty="0"/>
              <a:t>ERDC Lab or Office</a:t>
            </a:r>
            <a:br>
              <a:rPr lang="en-US" dirty="0"/>
            </a:br>
            <a:r>
              <a:rPr lang="en-US" dirty="0"/>
              <a:t>Date of Presentation</a:t>
            </a:r>
          </a:p>
        </p:txBody>
      </p:sp>
      <p:pic>
        <p:nvPicPr>
          <p:cNvPr id="14" name="Picture 13" descr="USACE_logo-w-name.png"/>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524000" y="5943611"/>
            <a:ext cx="1196760" cy="717595"/>
          </a:xfrm>
          <a:prstGeom prst="rect">
            <a:avLst/>
          </a:prstGeom>
        </p:spPr>
      </p:pic>
      <p:pic>
        <p:nvPicPr>
          <p:cNvPr id="16" name="Picture 15" descr="ARMY logo.png"/>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203200" y="5943600"/>
            <a:ext cx="1016000" cy="76200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Background 2">
    <p:spTree>
      <p:nvGrpSpPr>
        <p:cNvPr id="1" name=""/>
        <p:cNvGrpSpPr/>
        <p:nvPr/>
      </p:nvGrpSpPr>
      <p:grpSpPr>
        <a:xfrm>
          <a:off x="0" y="0"/>
          <a:ext cx="0" cy="0"/>
          <a:chOff x="0" y="0"/>
          <a:chExt cx="0" cy="0"/>
        </a:xfrm>
      </p:grpSpPr>
      <p:sp>
        <p:nvSpPr>
          <p:cNvPr id="9" name="Text Placeholder 8"/>
          <p:cNvSpPr>
            <a:spLocks noGrp="1"/>
          </p:cNvSpPr>
          <p:nvPr userDrawn="1">
            <p:ph type="body" sz="quarter" idx="12"/>
          </p:nvPr>
        </p:nvSpPr>
        <p:spPr>
          <a:xfrm>
            <a:off x="609610" y="3200408"/>
            <a:ext cx="9144001" cy="1562099"/>
          </a:xfrm>
          <a:prstGeom prst="rect">
            <a:avLst/>
          </a:prstGeom>
        </p:spPr>
        <p:txBody>
          <a:bodyPr/>
          <a:lstStyle>
            <a:lvl1pPr>
              <a:defRPr/>
            </a:lvl1pPr>
          </a:lstStyle>
          <a:p>
            <a:pPr lvl="0"/>
            <a:r>
              <a:rPr lang="en-US"/>
              <a:t>Click to edit Master text styles</a:t>
            </a:r>
          </a:p>
        </p:txBody>
      </p:sp>
      <p:sp>
        <p:nvSpPr>
          <p:cNvPr id="2" name="Title 1"/>
          <p:cNvSpPr>
            <a:spLocks noGrp="1"/>
          </p:cNvSpPr>
          <p:nvPr userDrawn="1">
            <p:ph type="title"/>
          </p:nvPr>
        </p:nvSpPr>
        <p:spPr>
          <a:xfrm>
            <a:off x="609600" y="1924067"/>
            <a:ext cx="9144000" cy="1107559"/>
          </a:xfrm>
          <a:prstGeom prst="rect">
            <a:avLst/>
          </a:prstGeom>
        </p:spPr>
        <p:txBody>
          <a:bodyPr/>
          <a:lstStyle/>
          <a:p>
            <a:r>
              <a:rPr lang="en-US"/>
              <a:t>Click to edit Master title style</a:t>
            </a:r>
            <a:endParaRPr lang="en-US" dirty="0"/>
          </a:p>
        </p:txBody>
      </p:sp>
      <p:sp>
        <p:nvSpPr>
          <p:cNvPr id="3" name="Slide Number Placeholder 2"/>
          <p:cNvSpPr>
            <a:spLocks noGrp="1"/>
          </p:cNvSpPr>
          <p:nvPr userDrawn="1">
            <p:ph type="sldNum" sz="quarter" idx="10"/>
          </p:nvPr>
        </p:nvSpPr>
        <p:spPr>
          <a:xfrm>
            <a:off x="10609177" y="6614488"/>
            <a:ext cx="1451315" cy="365125"/>
          </a:xfrm>
        </p:spPr>
        <p:txBody>
          <a:bodyPr/>
          <a:lstStyle>
            <a:lvl1pPr>
              <a:defRPr>
                <a:solidFill>
                  <a:schemeClr val="tx1">
                    <a:lumMod val="85000"/>
                    <a:lumOff val="15000"/>
                  </a:schemeClr>
                </a:solidFill>
              </a:defRPr>
            </a:lvl1pPr>
          </a:lstStyle>
          <a:p>
            <a:fld id="{0D0E9D3B-CB56-40AE-B0A9-8DA5E1AEFDB7}" type="slidenum">
              <a:rPr lang="en-US" smtClean="0">
                <a:solidFill>
                  <a:srgbClr val="000000">
                    <a:lumMod val="85000"/>
                    <a:lumOff val="15000"/>
                  </a:srgbClr>
                </a:solidFill>
              </a:rPr>
              <a:pPr/>
              <a:t>‹#›</a:t>
            </a:fld>
            <a:endParaRPr lang="en-US" dirty="0">
              <a:solidFill>
                <a:srgbClr val="000000">
                  <a:lumMod val="85000"/>
                  <a:lumOff val="15000"/>
                </a:srgbClr>
              </a:solidFill>
            </a:endParaRPr>
          </a:p>
        </p:txBody>
      </p:sp>
      <p:sp>
        <p:nvSpPr>
          <p:cNvPr id="7" name="Text Placeholder 6"/>
          <p:cNvSpPr>
            <a:spLocks noGrp="1"/>
          </p:cNvSpPr>
          <p:nvPr>
            <p:ph type="body" sz="quarter" idx="13" hasCustomPrompt="1"/>
          </p:nvPr>
        </p:nvSpPr>
        <p:spPr>
          <a:xfrm>
            <a:off x="8" y="107010"/>
            <a:ext cx="12191999" cy="403225"/>
          </a:xfrm>
          <a:prstGeom prst="rect">
            <a:avLst/>
          </a:prstGeom>
        </p:spPr>
        <p:txBody>
          <a:bodyPr>
            <a:normAutofit/>
          </a:bodyPr>
          <a:lstStyle>
            <a:lvl1pPr algn="ctr">
              <a:buFontTx/>
              <a:buNone/>
              <a:defRPr sz="1200">
                <a:solidFill>
                  <a:schemeClr val="bg1"/>
                </a:solidFill>
                <a:effectLst>
                  <a:outerShdw blurRad="38100" dist="38100" dir="2700000" algn="tl">
                    <a:srgbClr val="000000">
                      <a:alpha val="43137"/>
                    </a:srgbClr>
                  </a:outerShdw>
                </a:effectLst>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a:t>CLICK TO ENTER CLASSIFICATION</a:t>
            </a:r>
          </a:p>
        </p:txBody>
      </p:sp>
      <p:sp>
        <p:nvSpPr>
          <p:cNvPr id="11" name="Text Placeholder 10"/>
          <p:cNvSpPr>
            <a:spLocks noGrp="1"/>
          </p:cNvSpPr>
          <p:nvPr>
            <p:ph type="body" sz="quarter" idx="14" hasCustomPrompt="1"/>
          </p:nvPr>
        </p:nvSpPr>
        <p:spPr>
          <a:xfrm>
            <a:off x="0" y="6455410"/>
            <a:ext cx="12192000" cy="295910"/>
          </a:xfrm>
          <a:prstGeom prst="rect">
            <a:avLst/>
          </a:prstGeom>
        </p:spPr>
        <p:txBody>
          <a:bodyPr vert="horz" lIns="91440" tIns="45720" rIns="91440" bIns="45720" rtlCol="0">
            <a:normAutofit/>
          </a:bodyPr>
          <a:lstStyle>
            <a:lvl1pPr algn="ctr">
              <a:defRPr lang="en-US" sz="1200" smtClean="0">
                <a:solidFill>
                  <a:schemeClr val="bg1"/>
                </a:solidFill>
                <a:effectLst>
                  <a:outerShdw blurRad="38100" dist="38100" dir="2700000" algn="tl">
                    <a:srgbClr val="000000">
                      <a:alpha val="43137"/>
                    </a:srgbClr>
                  </a:outerShdw>
                </a:effectLst>
              </a:defRPr>
            </a:lvl1pPr>
            <a:lvl2pPr>
              <a:defRPr lang="en-US" smtClean="0"/>
            </a:lvl2pPr>
            <a:lvl3pPr>
              <a:defRPr lang="en-US" smtClean="0"/>
            </a:lvl3pPr>
            <a:lvl4pPr>
              <a:defRPr lang="en-US" smtClean="0"/>
            </a:lvl4pPr>
            <a:lvl5pPr>
              <a:defRPr lang="en-US"/>
            </a:lvl5pPr>
          </a:lstStyle>
          <a:p>
            <a:pPr lvl="0" algn="ctr">
              <a:buFontTx/>
            </a:pPr>
            <a:r>
              <a:rPr lang="en-US" dirty="0"/>
              <a:t>CLICK TO ENTER CLASSIFICATION</a:t>
            </a:r>
          </a:p>
        </p:txBody>
      </p:sp>
    </p:spTree>
    <p:extLst>
      <p:ext uri="{BB962C8B-B14F-4D97-AF65-F5344CB8AC3E}">
        <p14:creationId xmlns:p14="http://schemas.microsoft.com/office/powerpoint/2010/main" val="3324274276"/>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53"/>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0" y="1225550"/>
            <a:ext cx="11176000" cy="4718049"/>
          </a:xfrm>
          <a:prstGeom prst="rect">
            <a:avLst/>
          </a:prstGeom>
          <a:noFill/>
          <a:ln w="9525">
            <a:noFill/>
            <a:miter lim="800000"/>
            <a:headEnd/>
            <a:tailEnd/>
          </a:ln>
        </p:spPr>
        <p:txBody>
          <a:bodyPr/>
          <a:lstStyle>
            <a:lvl1pPr marL="0" indent="0">
              <a:buNone/>
              <a:defRPr sz="18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dirty="0"/>
          </a:p>
        </p:txBody>
      </p:sp>
    </p:spTree>
    <p:extLst>
      <p:ext uri="{BB962C8B-B14F-4D97-AF65-F5344CB8AC3E}">
        <p14:creationId xmlns:p14="http://schemas.microsoft.com/office/powerpoint/2010/main" val="11765055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Picture with Captio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06403" y="5834379"/>
            <a:ext cx="8470900" cy="328296"/>
          </a:xfrm>
          <a:prstGeom prst="rect">
            <a:avLst/>
          </a:prstGeom>
          <a:noFill/>
          <a:ln w="9525">
            <a:noFill/>
            <a:miter lim="800000"/>
            <a:headEnd/>
            <a:tailEnd/>
          </a:ln>
        </p:spPr>
        <p:txBody>
          <a:bodyPr lIns="91440" tIns="0" numCol="1"/>
          <a:lstStyle>
            <a:lvl1pPr marL="0" indent="0">
              <a:buNone/>
              <a:defRPr sz="1200">
                <a:solidFill>
                  <a:schemeClr val="tx1">
                    <a:lumMod val="75000"/>
                    <a:lumOff val="25000"/>
                  </a:schemeClr>
                </a:solidFill>
              </a:defRPr>
            </a:lvl1pPr>
            <a:lvl2pPr>
              <a:defRPr sz="1800">
                <a:solidFill>
                  <a:srgbClr val="83847A"/>
                </a:solidFill>
              </a:defRPr>
            </a:lvl2pPr>
            <a:lvl3pPr>
              <a:defRPr sz="1500">
                <a:solidFill>
                  <a:srgbClr val="83847A"/>
                </a:solidFill>
              </a:defRPr>
            </a:lvl3pPr>
            <a:lvl4pPr>
              <a:defRPr sz="1500">
                <a:solidFill>
                  <a:srgbClr val="83847A"/>
                </a:solidFill>
              </a:defRPr>
            </a:lvl4pPr>
            <a:lvl5pPr>
              <a:defRPr sz="1500">
                <a:solidFill>
                  <a:srgbClr val="83847A"/>
                </a:solidFill>
              </a:defRPr>
            </a:lvl5pPr>
          </a:lstStyle>
          <a:p>
            <a:pPr lvl="0"/>
            <a:r>
              <a:rPr lang="en-US" noProof="0" dirty="0"/>
              <a:t>Click to edit Master text styles</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dirty="0"/>
          </a:p>
        </p:txBody>
      </p:sp>
      <p:sp>
        <p:nvSpPr>
          <p:cNvPr id="3" name="Picture Placeholder 2"/>
          <p:cNvSpPr>
            <a:spLocks noGrp="1"/>
          </p:cNvSpPr>
          <p:nvPr>
            <p:ph type="pic" sz="quarter" idx="12"/>
          </p:nvPr>
        </p:nvSpPr>
        <p:spPr>
          <a:xfrm>
            <a:off x="406400" y="942975"/>
            <a:ext cx="11176000" cy="4761228"/>
          </a:xfrm>
        </p:spPr>
        <p:txBody>
          <a:bodyPr/>
          <a:lstStyle/>
          <a:p>
            <a:endParaRPr lang="en-US" dirty="0"/>
          </a:p>
        </p:txBody>
      </p:sp>
    </p:spTree>
    <p:extLst>
      <p:ext uri="{BB962C8B-B14F-4D97-AF65-F5344CB8AC3E}">
        <p14:creationId xmlns:p14="http://schemas.microsoft.com/office/powerpoint/2010/main" val="616812756"/>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hort Title - No Conten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38"/>
            <a:ext cx="11176000" cy="538162"/>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5" name="Slide Number Placeholder 5"/>
          <p:cNvSpPr>
            <a:spLocks noGrp="1"/>
          </p:cNvSpPr>
          <p:nvPr>
            <p:ph type="sldNum" sz="quarter" idx="11"/>
          </p:nvPr>
        </p:nvSpPr>
        <p:spPr/>
        <p:txBody>
          <a:bodyPr/>
          <a:lstStyle>
            <a:lvl1pPr>
              <a:defRPr/>
            </a:lvl1pPr>
          </a:lstStyle>
          <a:p>
            <a:fld id="{9A257827-C34C-4251-B995-96C9C233CCC8}" type="slidenum">
              <a:rPr lang="en-US"/>
              <a:pPr/>
              <a:t>‹#›</a:t>
            </a:fld>
            <a:endParaRPr lang="en-US" dirty="0"/>
          </a:p>
        </p:txBody>
      </p:sp>
    </p:spTree>
    <p:extLst>
      <p:ext uri="{BB962C8B-B14F-4D97-AF65-F5344CB8AC3E}">
        <p14:creationId xmlns:p14="http://schemas.microsoft.com/office/powerpoint/2010/main" val="654434447"/>
      </p:ext>
    </p:extLst>
  </p:cSld>
  <p:clrMapOvr>
    <a:masterClrMapping/>
  </p:clrMapOvr>
  <p:extLst>
    <p:ext uri="{DCECCB84-F9BA-43D5-87BE-67443E8EF086}">
      <p15:sldGuideLst xmlns:p15="http://schemas.microsoft.com/office/powerpoint/2012/main">
        <p15:guide id="1" orient="horz" pos="594" userDrawn="1">
          <p15:clr>
            <a:srgbClr val="FBAE40"/>
          </p15:clr>
        </p15:guide>
        <p15:guide id="2" orient="horz" pos="516"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53"/>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471805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dirty="0"/>
          </a:p>
        </p:txBody>
      </p:sp>
    </p:spTree>
    <p:extLst>
      <p:ext uri="{BB962C8B-B14F-4D97-AF65-F5344CB8AC3E}">
        <p14:creationId xmlns:p14="http://schemas.microsoft.com/office/powerpoint/2010/main" val="8960538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Sub-Head 2 Sections">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54"/>
            <a:ext cx="11176000" cy="801687"/>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6" name="Text Placeholder 3"/>
          <p:cNvSpPr>
            <a:spLocks noGrp="1"/>
          </p:cNvSpPr>
          <p:nvPr>
            <p:ph type="body" sz="quarter" idx="3"/>
          </p:nvPr>
        </p:nvSpPr>
        <p:spPr>
          <a:xfrm>
            <a:off x="6096000" y="1230511"/>
            <a:ext cx="5486400" cy="663266"/>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9" name="Text Placeholder 3"/>
          <p:cNvSpPr>
            <a:spLocks noGrp="1"/>
          </p:cNvSpPr>
          <p:nvPr>
            <p:ph type="body" sz="quarter" idx="13"/>
          </p:nvPr>
        </p:nvSpPr>
        <p:spPr>
          <a:xfrm>
            <a:off x="406400" y="1230528"/>
            <a:ext cx="5486400" cy="666241"/>
          </a:xfrm>
        </p:spPr>
        <p:txBody>
          <a:bodyPr bIns="0" anchor="b"/>
          <a:lstStyle>
            <a:lvl1pPr>
              <a:defRPr sz="1350">
                <a:solidFill>
                  <a:schemeClr val="tx1">
                    <a:lumMod val="75000"/>
                    <a:lumOff val="25000"/>
                  </a:schemeClr>
                </a:solidFill>
              </a:defRPr>
            </a:lvl1pPr>
          </a:lstStyle>
          <a:p>
            <a:pPr lvl="0"/>
            <a:r>
              <a:rPr lang="en-US" dirty="0"/>
              <a:t>Click to edit Master text styles</a:t>
            </a:r>
          </a:p>
        </p:txBody>
      </p:sp>
      <p:sp>
        <p:nvSpPr>
          <p:cNvPr id="3" name="Content Placeholder 2"/>
          <p:cNvSpPr>
            <a:spLocks noGrp="1"/>
          </p:cNvSpPr>
          <p:nvPr>
            <p:ph sz="quarter" idx="15"/>
          </p:nvPr>
        </p:nvSpPr>
        <p:spPr>
          <a:xfrm>
            <a:off x="4064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981200"/>
            <a:ext cx="5486400" cy="3962400"/>
          </a:xfrm>
        </p:spPr>
        <p:txBody>
          <a:bodyPr tIns="0"/>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dirty="0"/>
          </a:p>
        </p:txBody>
      </p:sp>
    </p:spTree>
    <p:extLst>
      <p:ext uri="{BB962C8B-B14F-4D97-AF65-F5344CB8AC3E}">
        <p14:creationId xmlns:p14="http://schemas.microsoft.com/office/powerpoint/2010/main" val="3974041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Quad-Chart">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274653"/>
            <a:ext cx="11176000" cy="806451"/>
          </a:xfrm>
          <a:prstGeom prst="rect">
            <a:avLst/>
          </a:prstGeom>
          <a:noFill/>
          <a:ln w="9525">
            <a:noFill/>
            <a:miter lim="800000"/>
            <a:headEnd/>
            <a:tailEnd/>
          </a:ln>
        </p:spPr>
        <p:txBody>
          <a:bodyPr/>
          <a:lstStyle>
            <a:lvl1pPr>
              <a:defRPr baseline="0">
                <a:solidFill>
                  <a:schemeClr val="tx1">
                    <a:lumMod val="75000"/>
                    <a:lumOff val="25000"/>
                  </a:schemeClr>
                </a:solidFill>
              </a:defRPr>
            </a:lvl1pPr>
          </a:lstStyle>
          <a:p>
            <a:pPr lvl="0"/>
            <a:r>
              <a:rPr lang="en-US" dirty="0"/>
              <a:t>Click to edit Master title style</a:t>
            </a:r>
          </a:p>
        </p:txBody>
      </p:sp>
      <p:sp>
        <p:nvSpPr>
          <p:cNvPr id="3" name="Content Placeholder 2"/>
          <p:cNvSpPr>
            <a:spLocks noGrp="1"/>
          </p:cNvSpPr>
          <p:nvPr>
            <p:ph sz="quarter" idx="15"/>
          </p:nvPr>
        </p:nvSpPr>
        <p:spPr>
          <a:xfrm>
            <a:off x="4064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6"/>
          </p:nvPr>
        </p:nvSpPr>
        <p:spPr>
          <a:xfrm>
            <a:off x="6096000" y="1225550"/>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7"/>
          </p:nvPr>
        </p:nvSpPr>
        <p:spPr/>
        <p:txBody>
          <a:bodyPr/>
          <a:lstStyle>
            <a:lvl1pPr>
              <a:defRPr/>
            </a:lvl1pPr>
          </a:lstStyle>
          <a:p>
            <a:fld id="{3B773CDB-7973-454B-9699-5CCFA043586B}" type="slidenum">
              <a:rPr lang="en-US"/>
              <a:pPr/>
              <a:t>‹#›</a:t>
            </a:fld>
            <a:endParaRPr lang="en-US" dirty="0"/>
          </a:p>
        </p:txBody>
      </p:sp>
      <p:sp>
        <p:nvSpPr>
          <p:cNvPr id="6" name="Content Placeholder 2"/>
          <p:cNvSpPr>
            <a:spLocks noGrp="1"/>
          </p:cNvSpPr>
          <p:nvPr>
            <p:ph sz="quarter" idx="18"/>
          </p:nvPr>
        </p:nvSpPr>
        <p:spPr>
          <a:xfrm>
            <a:off x="4064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quarter" idx="19"/>
          </p:nvPr>
        </p:nvSpPr>
        <p:spPr>
          <a:xfrm>
            <a:off x="6096000" y="3597275"/>
            <a:ext cx="5486400" cy="2286000"/>
          </a:xfrm>
        </p:spPr>
        <p:txBody>
          <a:bodyPr/>
          <a:lstStyle>
            <a:lvl1pPr>
              <a:defRPr sz="1200">
                <a:solidFill>
                  <a:schemeClr val="tx1">
                    <a:lumMod val="75000"/>
                    <a:lumOff val="25000"/>
                  </a:schemeClr>
                </a:solidFill>
              </a:defRPr>
            </a:lvl1pPr>
            <a:lvl2pPr>
              <a:defRPr sz="120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06400" y="3549650"/>
            <a:ext cx="11176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5990527" y="1225554"/>
            <a:ext cx="0" cy="465772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56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09600" y="6356361"/>
            <a:ext cx="2844800" cy="365125"/>
          </a:xfrm>
          <a:prstGeom prst="rect">
            <a:avLst/>
          </a:prstGeom>
        </p:spPr>
        <p:txBody>
          <a:bodyPr/>
          <a:lstStyle/>
          <a:p>
            <a:endParaRPr lang="en-US" dirty="0"/>
          </a:p>
        </p:txBody>
      </p:sp>
      <p:sp>
        <p:nvSpPr>
          <p:cNvPr id="6" name="Footer Placeholder 5"/>
          <p:cNvSpPr>
            <a:spLocks noGrp="1"/>
          </p:cNvSpPr>
          <p:nvPr>
            <p:ph type="ftr" sz="quarter" idx="11"/>
          </p:nvPr>
        </p:nvSpPr>
        <p:spPr>
          <a:xfrm>
            <a:off x="4165600" y="6356361"/>
            <a:ext cx="3860800" cy="365125"/>
          </a:xfrm>
          <a:prstGeom prst="rect">
            <a:avLst/>
          </a:prstGeom>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34927855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61"/>
            <a:ext cx="2844800" cy="365125"/>
          </a:xfrm>
          <a:prstGeom prst="rect">
            <a:avLst/>
          </a:prstGeom>
        </p:spPr>
        <p:txBody>
          <a:bodyPr/>
          <a:lstStyle/>
          <a:p>
            <a:endParaRPr lang="en-US" dirty="0"/>
          </a:p>
        </p:txBody>
      </p:sp>
      <p:sp>
        <p:nvSpPr>
          <p:cNvPr id="5" name="Footer Placeholder 4"/>
          <p:cNvSpPr>
            <a:spLocks noGrp="1"/>
          </p:cNvSpPr>
          <p:nvPr>
            <p:ph type="ftr" sz="quarter" idx="11"/>
          </p:nvPr>
        </p:nvSpPr>
        <p:spPr>
          <a:xfrm>
            <a:off x="4165600" y="6356361"/>
            <a:ext cx="3860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7875298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4BCFDD-17CA-42F5-B728-A7EBB78415AC}" type="datetimeFigureOut">
              <a:rPr lang="en-US" smtClean="0"/>
              <a:t>9/21/23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589443141"/>
      </p:ext>
    </p:extLst>
  </p:cSld>
  <p:clrMapOvr>
    <a:masterClrMapping/>
  </p:clrMapOvr>
  <p:hf hdr="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23543840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4BCFDD-17CA-42F5-B728-A7EBB78415AC}" type="datetimeFigureOut">
              <a:rPr lang="en-US" smtClean="0"/>
              <a:t>9/21/23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37470387"/>
      </p:ext>
    </p:extLst>
  </p:cSld>
  <p:clrMapOvr>
    <a:masterClrMapping/>
  </p:clrMapOvr>
  <p:hf hdr="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extLst>
      <p:ext uri="{BB962C8B-B14F-4D97-AF65-F5344CB8AC3E}">
        <p14:creationId xmlns:p14="http://schemas.microsoft.com/office/powerpoint/2010/main" val="29032561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4BCFDD-17CA-42F5-B728-A7EBB78415AC}" type="datetimeFigureOut">
              <a:rPr lang="en-US" smtClean="0"/>
              <a:t>9/21/23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41865680"/>
      </p:ext>
    </p:extLst>
  </p:cSld>
  <p:clrMapOvr>
    <a:masterClrMapping/>
  </p:clrMapOvr>
  <p:hf hdr="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4BCFDD-17CA-42F5-B728-A7EBB78415AC}" type="datetimeFigureOut">
              <a:rPr lang="en-US" smtClean="0"/>
              <a:t>9/21/23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3360845150"/>
      </p:ext>
    </p:extLst>
  </p:cSld>
  <p:clrMapOvr>
    <a:masterClrMapping/>
  </p:clrMapOvr>
  <p:hf hdr="0"/>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4BCFDD-17CA-42F5-B728-A7EBB78415AC}" type="datetimeFigureOut">
              <a:rPr lang="en-US" smtClean="0"/>
              <a:t>9/21/23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1526154080"/>
      </p:ext>
    </p:extLst>
  </p:cSld>
  <p:clrMapOvr>
    <a:masterClrMapping/>
  </p:clrMapOvr>
  <p:hf hdr="0"/>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4BCFDD-17CA-42F5-B728-A7EBB78415AC}" type="datetimeFigureOut">
              <a:rPr lang="en-US" smtClean="0"/>
              <a:t>9/21/23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3775476320"/>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1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4BCFDD-17CA-42F5-B728-A7EBB78415AC}" type="datetimeFigureOut">
              <a:rPr lang="en-US" smtClean="0"/>
              <a:t>9/21/23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1824871886"/>
      </p:ext>
    </p:extLst>
  </p:cSld>
  <p:clrMapOvr>
    <a:masterClrMapping/>
  </p:clrMapOvr>
  <p:hf hdr="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4BCFDD-17CA-42F5-B728-A7EBB78415AC}" type="datetimeFigureOut">
              <a:rPr lang="en-US" smtClean="0"/>
              <a:t>9/21/23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878768353"/>
      </p:ext>
    </p:extLst>
  </p:cSld>
  <p:clrMapOvr>
    <a:masterClrMapping/>
  </p:clrMapOvr>
  <p:hf hdr="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4BCFDD-17CA-42F5-B728-A7EBB78415AC}" type="datetimeFigureOut">
              <a:rPr lang="en-US" smtClean="0"/>
              <a:t>9/21/23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spTree>
    <p:extLst>
      <p:ext uri="{BB962C8B-B14F-4D97-AF65-F5344CB8AC3E}">
        <p14:creationId xmlns:p14="http://schemas.microsoft.com/office/powerpoint/2010/main" val="2132763464"/>
      </p:ext>
    </p:extLst>
  </p:cSld>
  <p:clrMapOvr>
    <a:masterClrMapping/>
  </p:clrMapOvr>
  <p:hf hdr="0"/>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Content - 1 Column">
  <p:cSld name="Title and Content - 1 Column">
    <p:spTree>
      <p:nvGrpSpPr>
        <p:cNvPr id="1" name="Shape 38"/>
        <p:cNvGrpSpPr/>
        <p:nvPr/>
      </p:nvGrpSpPr>
      <p:grpSpPr>
        <a:xfrm>
          <a:off x="0" y="0"/>
          <a:ext cx="0" cy="0"/>
          <a:chOff x="0" y="0"/>
          <a:chExt cx="0" cy="0"/>
        </a:xfrm>
      </p:grpSpPr>
      <p:sp>
        <p:nvSpPr>
          <p:cNvPr id="39" name="Google Shape;39;p32"/>
          <p:cNvSpPr txBox="1">
            <a:spLocks noGrp="1"/>
          </p:cNvSpPr>
          <p:nvPr>
            <p:ph type="title"/>
          </p:nvPr>
        </p:nvSpPr>
        <p:spPr>
          <a:xfrm>
            <a:off x="406400" y="274642"/>
            <a:ext cx="11176000" cy="80645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32"/>
          <p:cNvSpPr txBox="1">
            <a:spLocks noGrp="1"/>
          </p:cNvSpPr>
          <p:nvPr>
            <p:ph type="body" idx="1"/>
          </p:nvPr>
        </p:nvSpPr>
        <p:spPr>
          <a:xfrm>
            <a:off x="406400" y="1225550"/>
            <a:ext cx="11176000" cy="4718049"/>
          </a:xfrm>
          <a:prstGeom prst="rect">
            <a:avLst/>
          </a:prstGeom>
          <a:noFill/>
          <a:ln>
            <a:noFill/>
          </a:ln>
        </p:spPr>
        <p:txBody>
          <a:bodyPr spcFirstLastPara="1" wrap="square" lIns="91425" tIns="45700" rIns="91425" bIns="45700" anchor="t" anchorCtr="0">
            <a:noAutofit/>
          </a:bodyPr>
          <a:lstStyle>
            <a:lvl1pPr marL="457200" lvl="0" indent="-228600" algn="l">
              <a:spcBef>
                <a:spcPts val="225"/>
              </a:spcBef>
              <a:spcAft>
                <a:spcPts val="0"/>
              </a:spcAft>
              <a:buSzPts val="1800"/>
              <a:buNone/>
              <a:defRPr sz="1800">
                <a:solidFill>
                  <a:srgbClr val="3F3F3F"/>
                </a:solidFill>
              </a:defRPr>
            </a:lvl1pPr>
            <a:lvl2pPr marL="914400" lvl="1" indent="-342900" algn="l">
              <a:spcBef>
                <a:spcPts val="225"/>
              </a:spcBef>
              <a:spcAft>
                <a:spcPts val="0"/>
              </a:spcAft>
              <a:buSzPts val="1800"/>
              <a:buChar char="•"/>
              <a:defRPr sz="1800">
                <a:solidFill>
                  <a:srgbClr val="3F3F3F"/>
                </a:solidFill>
              </a:defRPr>
            </a:lvl2pPr>
            <a:lvl3pPr marL="1371600" lvl="2" indent="-295275" algn="l">
              <a:spcBef>
                <a:spcPts val="225"/>
              </a:spcBef>
              <a:spcAft>
                <a:spcPts val="0"/>
              </a:spcAft>
              <a:buSzPts val="1050"/>
              <a:buChar char="►"/>
              <a:defRPr sz="1500">
                <a:solidFill>
                  <a:srgbClr val="3F3F3F"/>
                </a:solidFill>
              </a:defRPr>
            </a:lvl3pPr>
            <a:lvl4pPr marL="1828800" lvl="3" indent="-323850" algn="l">
              <a:spcBef>
                <a:spcPts val="225"/>
              </a:spcBef>
              <a:spcAft>
                <a:spcPts val="0"/>
              </a:spcAft>
              <a:buClr>
                <a:srgbClr val="3F3F3F"/>
              </a:buClr>
              <a:buSzPts val="1500"/>
              <a:buChar char="–"/>
              <a:defRPr sz="1500">
                <a:solidFill>
                  <a:srgbClr val="3F3F3F"/>
                </a:solidFill>
              </a:defRPr>
            </a:lvl4pPr>
            <a:lvl5pPr marL="2286000" lvl="4" indent="-323850" algn="l">
              <a:spcBef>
                <a:spcPts val="225"/>
              </a:spcBef>
              <a:spcAft>
                <a:spcPts val="0"/>
              </a:spcAft>
              <a:buClr>
                <a:srgbClr val="3F3F3F"/>
              </a:buClr>
              <a:buSzPts val="1500"/>
              <a:buChar char="»"/>
              <a:defRPr sz="1500">
                <a:solidFill>
                  <a:srgbClr val="3F3F3F"/>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1" name="Google Shape;41;p32"/>
          <p:cNvSpPr txBox="1">
            <a:spLocks noGrp="1"/>
          </p:cNvSpPr>
          <p:nvPr>
            <p:ph type="sldNum" idx="12"/>
          </p:nvPr>
        </p:nvSpPr>
        <p:spPr>
          <a:xfrm>
            <a:off x="11184570" y="6595360"/>
            <a:ext cx="969433" cy="365125"/>
          </a:xfrm>
          <a:prstGeom prst="rect">
            <a:avLst/>
          </a:prstGeom>
          <a:noFill/>
          <a:ln>
            <a:noFill/>
          </a:ln>
        </p:spPr>
        <p:txBody>
          <a:bodyPr spcFirstLastPara="1" wrap="square" lIns="91425" tIns="45700" rIns="91425" bIns="45700" anchor="t" anchorCtr="0">
            <a:noAutofit/>
          </a:bodyPr>
          <a:lstStyle>
            <a:lvl1pPr marL="0" lvl="0" indent="0" algn="l">
              <a:spcBef>
                <a:spcPts val="0"/>
              </a:spcBef>
              <a:spcAft>
                <a:spcPts val="0"/>
              </a:spcAft>
              <a:buNone/>
              <a:defRPr sz="900">
                <a:solidFill>
                  <a:srgbClr val="595959"/>
                </a:solidFill>
                <a:latin typeface="Arial"/>
                <a:ea typeface="Arial"/>
                <a:cs typeface="Arial"/>
                <a:sym typeface="Arial"/>
              </a:defRPr>
            </a:lvl1pPr>
            <a:lvl2pPr marL="0" lvl="1" indent="0" algn="l">
              <a:spcBef>
                <a:spcPts val="0"/>
              </a:spcBef>
              <a:spcAft>
                <a:spcPts val="0"/>
              </a:spcAft>
              <a:buNone/>
              <a:defRPr sz="900">
                <a:solidFill>
                  <a:srgbClr val="595959"/>
                </a:solidFill>
                <a:latin typeface="Arial"/>
                <a:ea typeface="Arial"/>
                <a:cs typeface="Arial"/>
                <a:sym typeface="Arial"/>
              </a:defRPr>
            </a:lvl2pPr>
            <a:lvl3pPr marL="0" lvl="2" indent="0" algn="l">
              <a:spcBef>
                <a:spcPts val="0"/>
              </a:spcBef>
              <a:spcAft>
                <a:spcPts val="0"/>
              </a:spcAft>
              <a:buNone/>
              <a:defRPr sz="900">
                <a:solidFill>
                  <a:srgbClr val="595959"/>
                </a:solidFill>
                <a:latin typeface="Arial"/>
                <a:ea typeface="Arial"/>
                <a:cs typeface="Arial"/>
                <a:sym typeface="Arial"/>
              </a:defRPr>
            </a:lvl3pPr>
            <a:lvl4pPr marL="0" lvl="3" indent="0" algn="l">
              <a:spcBef>
                <a:spcPts val="0"/>
              </a:spcBef>
              <a:spcAft>
                <a:spcPts val="0"/>
              </a:spcAft>
              <a:buNone/>
              <a:defRPr sz="900">
                <a:solidFill>
                  <a:srgbClr val="595959"/>
                </a:solidFill>
                <a:latin typeface="Arial"/>
                <a:ea typeface="Arial"/>
                <a:cs typeface="Arial"/>
                <a:sym typeface="Arial"/>
              </a:defRPr>
            </a:lvl4pPr>
            <a:lvl5pPr marL="0" lvl="4" indent="0" algn="l">
              <a:spcBef>
                <a:spcPts val="0"/>
              </a:spcBef>
              <a:spcAft>
                <a:spcPts val="0"/>
              </a:spcAft>
              <a:buNone/>
              <a:defRPr sz="900">
                <a:solidFill>
                  <a:srgbClr val="595959"/>
                </a:solidFill>
                <a:latin typeface="Arial"/>
                <a:ea typeface="Arial"/>
                <a:cs typeface="Arial"/>
                <a:sym typeface="Arial"/>
              </a:defRPr>
            </a:lvl5pPr>
            <a:lvl6pPr marL="0" lvl="5" indent="0" algn="l">
              <a:spcBef>
                <a:spcPts val="0"/>
              </a:spcBef>
              <a:spcAft>
                <a:spcPts val="0"/>
              </a:spcAft>
              <a:buNone/>
              <a:defRPr sz="900">
                <a:solidFill>
                  <a:srgbClr val="595959"/>
                </a:solidFill>
                <a:latin typeface="Arial"/>
                <a:ea typeface="Arial"/>
                <a:cs typeface="Arial"/>
                <a:sym typeface="Arial"/>
              </a:defRPr>
            </a:lvl6pPr>
            <a:lvl7pPr marL="0" lvl="6" indent="0" algn="l">
              <a:spcBef>
                <a:spcPts val="0"/>
              </a:spcBef>
              <a:spcAft>
                <a:spcPts val="0"/>
              </a:spcAft>
              <a:buNone/>
              <a:defRPr sz="900">
                <a:solidFill>
                  <a:srgbClr val="595959"/>
                </a:solidFill>
                <a:latin typeface="Arial"/>
                <a:ea typeface="Arial"/>
                <a:cs typeface="Arial"/>
                <a:sym typeface="Arial"/>
              </a:defRPr>
            </a:lvl7pPr>
            <a:lvl8pPr marL="0" lvl="7" indent="0" algn="l">
              <a:spcBef>
                <a:spcPts val="0"/>
              </a:spcBef>
              <a:spcAft>
                <a:spcPts val="0"/>
              </a:spcAft>
              <a:buNone/>
              <a:defRPr sz="900">
                <a:solidFill>
                  <a:srgbClr val="595959"/>
                </a:solidFill>
                <a:latin typeface="Arial"/>
                <a:ea typeface="Arial"/>
                <a:cs typeface="Arial"/>
                <a:sym typeface="Arial"/>
              </a:defRPr>
            </a:lvl8pPr>
            <a:lvl9pPr marL="0" lvl="8" indent="0" algn="l">
              <a:spcBef>
                <a:spcPts val="0"/>
              </a:spcBef>
              <a:spcAft>
                <a:spcPts val="0"/>
              </a:spcAft>
              <a:buNone/>
              <a:defRPr sz="900">
                <a:solidFill>
                  <a:srgbClr val="595959"/>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3406076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4"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4"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8"/>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ADEAFAA-A90C-4D31-9752-2ED09D97C63A}"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theme" Target="../theme/theme2.xml"/><Relationship Id="rId1" Type="http://schemas.openxmlformats.org/officeDocument/2006/relationships/slideLayout" Target="../slideLayouts/slideLayout13.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image" Target="../media/image11.png"/><Relationship Id="rId5" Type="http://schemas.openxmlformats.org/officeDocument/2006/relationships/slideLayout" Target="../slideLayouts/slideLayout18.xml"/><Relationship Id="rId10" Type="http://schemas.openxmlformats.org/officeDocument/2006/relationships/image" Target="../media/image10.png"/><Relationship Id="rId4" Type="http://schemas.openxmlformats.org/officeDocument/2006/relationships/slideLayout" Target="../slideLayouts/slideLayout17.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theme" Target="../theme/theme4.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image" Target="../media/image10.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6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4165600" y="635636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6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DEAFAA-A90C-4D31-9752-2ED09D97C63A}"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61"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 name="Slide Number Placeholder 5"/>
          <p:cNvSpPr>
            <a:spLocks noGrp="1"/>
          </p:cNvSpPr>
          <p:nvPr userDrawn="1">
            <p:ph type="sldNum" sz="quarter" idx="4"/>
          </p:nvPr>
        </p:nvSpPr>
        <p:spPr>
          <a:xfrm>
            <a:off x="10609177" y="6617517"/>
            <a:ext cx="1451315" cy="365125"/>
          </a:xfrm>
          <a:prstGeom prst="rect">
            <a:avLst/>
          </a:prstGeom>
          <a:ln w="57150">
            <a:noFill/>
          </a:ln>
        </p:spPr>
        <p:txBody>
          <a:bodyPr/>
          <a:lstStyle>
            <a:lvl1pPr algn="r">
              <a:defRPr sz="750">
                <a:solidFill>
                  <a:schemeClr val="tx1">
                    <a:lumMod val="85000"/>
                    <a:lumOff val="15000"/>
                  </a:schemeClr>
                </a:solidFill>
                <a:effectLst>
                  <a:outerShdw blurRad="38100" dist="38100" dir="2700000" algn="tl">
                    <a:srgbClr val="000000">
                      <a:alpha val="43137"/>
                    </a:srgbClr>
                  </a:outerShdw>
                </a:effectLst>
              </a:defRPr>
            </a:lvl1pPr>
          </a:lstStyle>
          <a:p>
            <a:fld id="{0D0E9D3B-CB56-40AE-B0A9-8DA5E1AEFDB7}" type="slidenum">
              <a:rPr lang="en-US" smtClean="0">
                <a:solidFill>
                  <a:srgbClr val="000000">
                    <a:lumMod val="85000"/>
                    <a:lumOff val="15000"/>
                  </a:srgbClr>
                </a:solidFill>
                <a:latin typeface="Arial" pitchFamily="34" charset="0"/>
                <a:ea typeface="ＭＳ Ｐゴシック" pitchFamily="34" charset="-128"/>
              </a:rPr>
              <a:pPr/>
              <a:t>‹#›</a:t>
            </a:fld>
            <a:endParaRPr lang="en-US" dirty="0">
              <a:solidFill>
                <a:srgbClr val="000000">
                  <a:lumMod val="85000"/>
                  <a:lumOff val="15000"/>
                </a:srgbClr>
              </a:solidFill>
              <a:latin typeface="Arial" pitchFamily="34" charset="0"/>
              <a:ea typeface="ＭＳ Ｐゴシック" pitchFamily="34" charset="-128"/>
            </a:endParaRPr>
          </a:p>
        </p:txBody>
      </p:sp>
      <p:cxnSp>
        <p:nvCxnSpPr>
          <p:cNvPr id="18" name="Straight Connector 17">
            <a:extLst>
              <a:ext uri="{FF2B5EF4-FFF2-40B4-BE49-F238E27FC236}">
                <a16:creationId xmlns:a16="http://schemas.microsoft.com/office/drawing/2014/main" id="{3D665B91-8567-DD4A-BD2E-E719F20E35F0}"/>
              </a:ext>
            </a:extLst>
          </p:cNvPr>
          <p:cNvCxnSpPr/>
          <p:nvPr userDrawn="1"/>
        </p:nvCxnSpPr>
        <p:spPr>
          <a:xfrm flipH="1">
            <a:off x="1968791" y="6362391"/>
            <a:ext cx="9905609" cy="114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A2EE2D-7BB5-4F44-82C4-5CF4EE388EFF}"/>
              </a:ext>
            </a:extLst>
          </p:cNvPr>
          <p:cNvSpPr txBox="1"/>
          <p:nvPr userDrawn="1"/>
        </p:nvSpPr>
        <p:spPr>
          <a:xfrm>
            <a:off x="4581972" y="6442298"/>
            <a:ext cx="7423573" cy="246221"/>
          </a:xfrm>
          <a:prstGeom prst="rect">
            <a:avLst/>
          </a:prstGeom>
          <a:noFill/>
        </p:spPr>
        <p:txBody>
          <a:bodyPr wrap="square" rtlCol="0">
            <a:spAutoFit/>
          </a:bodyPr>
          <a:lstStyle/>
          <a:p>
            <a:pPr algn="r"/>
            <a:r>
              <a:rPr lang="en-US" sz="1000" i="1" dirty="0">
                <a:solidFill>
                  <a:prstClr val="black"/>
                </a:solidFill>
                <a:latin typeface="Arial" pitchFamily="34" charset="0"/>
                <a:ea typeface="ＭＳ Ｐゴシック" pitchFamily="34" charset="-128"/>
              </a:rPr>
              <a:t>DISCOVER  |  DEVELOP  |  DELIVER</a:t>
            </a:r>
          </a:p>
        </p:txBody>
      </p:sp>
      <p:sp>
        <p:nvSpPr>
          <p:cNvPr id="41" name="Title Placeholder 17"/>
          <p:cNvSpPr>
            <a:spLocks noGrp="1"/>
          </p:cNvSpPr>
          <p:nvPr userDrawn="1">
            <p:ph type="title"/>
          </p:nvPr>
        </p:nvSpPr>
        <p:spPr>
          <a:xfrm>
            <a:off x="654051" y="1757060"/>
            <a:ext cx="7464676" cy="1273816"/>
          </a:xfrm>
          <a:prstGeom prst="rect">
            <a:avLst/>
          </a:prstGeom>
        </p:spPr>
        <p:txBody>
          <a:bodyPr vert="horz" lIns="91440" tIns="45720" rIns="91440" bIns="45720" rtlCol="0" anchor="t">
            <a:normAutofit/>
          </a:bodyPr>
          <a:lstStyle/>
          <a:p>
            <a:r>
              <a:rPr lang="en-US" dirty="0"/>
              <a:t>Click to edit Master title style</a:t>
            </a:r>
          </a:p>
        </p:txBody>
      </p:sp>
      <p:sp>
        <p:nvSpPr>
          <p:cNvPr id="16" name="Text Placeholder 15"/>
          <p:cNvSpPr>
            <a:spLocks noGrp="1"/>
          </p:cNvSpPr>
          <p:nvPr userDrawn="1">
            <p:ph type="body" idx="1"/>
          </p:nvPr>
        </p:nvSpPr>
        <p:spPr>
          <a:xfrm>
            <a:off x="654051" y="3021384"/>
            <a:ext cx="10515600" cy="1544478"/>
          </a:xfrm>
          <a:prstGeom prst="rect">
            <a:avLst/>
          </a:prstGeom>
        </p:spPr>
        <p:txBody>
          <a:bodyPr vert="horz" lIns="91440" tIns="45720" rIns="91440" bIns="45720" rtlCol="0">
            <a:normAutofit/>
          </a:bodyPr>
          <a:lstStyle/>
          <a:p>
            <a:pPr lvl="0"/>
            <a:r>
              <a:rPr lang="en-US" dirty="0"/>
              <a:t>Click to edit Master text styles</a:t>
            </a:r>
          </a:p>
        </p:txBody>
      </p:sp>
      <p:pic>
        <p:nvPicPr>
          <p:cNvPr id="3" name="Picture 2"/>
          <p:cNvPicPr>
            <a:picLocks noChangeAspect="1"/>
          </p:cNvPicPr>
          <p:nvPr userDrawn="1"/>
        </p:nvPicPr>
        <p:blipFill rotWithShape="1">
          <a:blip r:embed="rId3">
            <a:extLst>
              <a:ext uri="{28A0092B-C50C-407E-A947-70E740481C1C}">
                <a14:useLocalDpi xmlns:a14="http://schemas.microsoft.com/office/drawing/2010/main"/>
              </a:ext>
            </a:extLst>
          </a:blip>
          <a:srcRect/>
          <a:stretch/>
        </p:blipFill>
        <p:spPr>
          <a:xfrm>
            <a:off x="8955856" y="5707380"/>
            <a:ext cx="3135085" cy="617220"/>
          </a:xfrm>
          <a:prstGeom prst="rect">
            <a:avLst/>
          </a:prstGeom>
          <a:solidFill>
            <a:srgbClr val="B0B0B0"/>
          </a:solidFill>
        </p:spPr>
      </p:pic>
      <p:pic>
        <p:nvPicPr>
          <p:cNvPr id="21" name="Picture 2" descr="The Portsmouth Naval Shipyard in Maine is one of several military sites at risk from sea level rise, at new report warns. Credit: U.S. Navy">
            <a:extLst>
              <a:ext uri="{FF2B5EF4-FFF2-40B4-BE49-F238E27FC236}">
                <a16:creationId xmlns:a16="http://schemas.microsoft.com/office/drawing/2014/main" id="{19F5A42E-E463-684F-8A1B-6262129D7484}"/>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787540" y="304800"/>
            <a:ext cx="4743637" cy="233024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A picture containing outdoor, grass, standing, water&#10;&#10;Description automatically generated">
            <a:extLst>
              <a:ext uri="{FF2B5EF4-FFF2-40B4-BE49-F238E27FC236}">
                <a16:creationId xmlns:a16="http://schemas.microsoft.com/office/drawing/2014/main" id="{9EDC1C19-0803-A348-8502-690C268F674D}"/>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7010400" y="2972562"/>
            <a:ext cx="4572101" cy="3055478"/>
          </a:xfrm>
          <a:prstGeom prst="rect">
            <a:avLst/>
          </a:prstGeom>
        </p:spPr>
      </p:pic>
      <p:pic>
        <p:nvPicPr>
          <p:cNvPr id="24" name="Picture 23">
            <a:extLst>
              <a:ext uri="{FF2B5EF4-FFF2-40B4-BE49-F238E27FC236}">
                <a16:creationId xmlns:a16="http://schemas.microsoft.com/office/drawing/2014/main" id="{E0D394AD-9339-174D-8232-D6641B95C25E}"/>
              </a:ext>
            </a:extLst>
          </p:cNvPr>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7292871" y="2209801"/>
            <a:ext cx="4238308" cy="1752600"/>
          </a:xfrm>
          <a:prstGeom prst="rect">
            <a:avLst/>
          </a:prstGeom>
          <a:ln w="38100">
            <a:solidFill>
              <a:schemeClr val="bg1">
                <a:alpha val="50000"/>
              </a:schemeClr>
            </a:solidFill>
          </a:ln>
        </p:spPr>
      </p:pic>
      <p:pic>
        <p:nvPicPr>
          <p:cNvPr id="8" name="Picture 7"/>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5" y="284"/>
            <a:ext cx="12192505" cy="6858000"/>
          </a:xfrm>
          <a:prstGeom prst="rect">
            <a:avLst/>
          </a:prstGeom>
        </p:spPr>
      </p:pic>
    </p:spTree>
    <p:extLst>
      <p:ext uri="{BB962C8B-B14F-4D97-AF65-F5344CB8AC3E}">
        <p14:creationId xmlns:p14="http://schemas.microsoft.com/office/powerpoint/2010/main" val="2742346070"/>
      </p:ext>
    </p:extLst>
  </p:cSld>
  <p:clrMap bg1="lt1" tx1="dk1" bg2="lt2" tx2="dk2" accent1="accent1" accent2="accent2" accent3="accent3" accent4="accent4" accent5="accent5" accent6="accent6" hlink="hlink" folHlink="folHlink"/>
  <p:sldLayoutIdLst>
    <p:sldLayoutId id="2147483683" r:id="rId1"/>
  </p:sldLayoutIdLst>
  <p:hf hdr="0" dt="0"/>
  <p:txStyles>
    <p:titleStyle>
      <a:lvl1pPr algn="l" defTabSz="685800" rtl="0" eaLnBrk="1" latinLnBrk="0" hangingPunct="1">
        <a:lnSpc>
          <a:spcPct val="100000"/>
        </a:lnSpc>
        <a:spcBef>
          <a:spcPct val="0"/>
        </a:spcBef>
        <a:buNone/>
        <a:tabLst>
          <a:tab pos="860425" algn="l"/>
        </a:tabLst>
        <a:defRPr sz="2700" b="1" kern="1200" cap="all" baseline="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5ACBF0"/>
          </p15:clr>
        </p15:guide>
        <p15:guide id="2" pos="61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D8D8D8"/>
        </a:solidFill>
        <a:effectLst/>
      </p:bgPr>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10" cstate="email">
            <a:clrChange>
              <a:clrFrom>
                <a:srgbClr val="000000">
                  <a:alpha val="0"/>
                </a:srgbClr>
              </a:clrFrom>
              <a:clrTo>
                <a:srgbClr val="000000">
                  <a:alpha val="0"/>
                </a:srgbClr>
              </a:clrTo>
            </a:clrChange>
            <a:lum bright="70000" contrast="-7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1" name="Rounded Rectangle 10"/>
          <p:cNvSpPr/>
          <p:nvPr userDrawn="1"/>
        </p:nvSpPr>
        <p:spPr>
          <a:xfrm>
            <a:off x="182883" y="217310"/>
            <a:ext cx="11788140" cy="6351139"/>
          </a:xfrm>
          <a:prstGeom prst="roundRect">
            <a:avLst>
              <a:gd name="adj" fmla="val 2258"/>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4099" name="Title Placeholder 1"/>
          <p:cNvSpPr>
            <a:spLocks noGrp="1"/>
          </p:cNvSpPr>
          <p:nvPr>
            <p:ph type="title"/>
          </p:nvPr>
        </p:nvSpPr>
        <p:spPr bwMode="auto">
          <a:xfrm>
            <a:off x="406400" y="274638"/>
            <a:ext cx="11176000" cy="806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Slide</a:t>
            </a:r>
          </a:p>
        </p:txBody>
      </p:sp>
      <p:sp>
        <p:nvSpPr>
          <p:cNvPr id="1030" name="Text Placeholder 2"/>
          <p:cNvSpPr>
            <a:spLocks noGrp="1"/>
          </p:cNvSpPr>
          <p:nvPr>
            <p:ph type="body" idx="1"/>
          </p:nvPr>
        </p:nvSpPr>
        <p:spPr bwMode="auto">
          <a:xfrm>
            <a:off x="406400" y="1233932"/>
            <a:ext cx="11176000" cy="470966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187050" y="6490266"/>
            <a:ext cx="969433" cy="365125"/>
          </a:xfrm>
          <a:prstGeom prst="rect">
            <a:avLst/>
          </a:prstGeom>
        </p:spPr>
        <p:txBody>
          <a:bodyPr vert="horz" wrap="square" lIns="91440" tIns="45720" rIns="91440" bIns="45720" numCol="1" anchor="ctr" anchorCtr="0" compatLnSpc="1">
            <a:prstTxWarp prst="textNoShape">
              <a:avLst/>
            </a:prstTxWarp>
          </a:bodyPr>
          <a:lstStyle>
            <a:lvl1pPr algn="r">
              <a:defRPr sz="750" b="1">
                <a:solidFill>
                  <a:srgbClr val="898989"/>
                </a:solidFill>
                <a:cs typeface="Arial" pitchFamily="34" charset="0"/>
              </a:defRPr>
            </a:lvl1pPr>
          </a:lstStyle>
          <a:p>
            <a:fld id="{139BD942-CC14-44A4-87FB-46239297AFE5}" type="slidenum">
              <a:rPr lang="en-US" smtClean="0">
                <a:latin typeface="Arial" pitchFamily="34" charset="0"/>
                <a:ea typeface="ＭＳ Ｐゴシック" pitchFamily="34" charset="-128"/>
              </a:rPr>
              <a:pPr/>
              <a:t>‹#›</a:t>
            </a:fld>
            <a:endParaRPr lang="en-US" dirty="0">
              <a:latin typeface="Arial" pitchFamily="34" charset="0"/>
              <a:ea typeface="ＭＳ Ｐゴシック" pitchFamily="34" charset="-128"/>
            </a:endParaRPr>
          </a:p>
        </p:txBody>
      </p:sp>
      <p:pic>
        <p:nvPicPr>
          <p:cNvPr id="1033" name="Picture 6"/>
          <p:cNvPicPr>
            <a:picLocks noChangeAspect="1"/>
          </p:cNvPicPr>
          <p:nvPr/>
        </p:nvPicPr>
        <p:blipFill>
          <a:blip r:embed="rId11"/>
          <a:srcRect/>
          <a:stretch>
            <a:fillRect/>
          </a:stretch>
        </p:blipFill>
        <p:spPr bwMode="auto">
          <a:xfrm>
            <a:off x="6079067" y="3416317"/>
            <a:ext cx="25400" cy="3175"/>
          </a:xfrm>
          <a:prstGeom prst="rect">
            <a:avLst/>
          </a:prstGeom>
          <a:noFill/>
          <a:ln w="9525">
            <a:noFill/>
            <a:miter lim="800000"/>
            <a:headEnd/>
            <a:tailEnd/>
          </a:ln>
        </p:spPr>
      </p:pic>
      <p:cxnSp>
        <p:nvCxnSpPr>
          <p:cNvPr id="4" name="Straight Connector 3"/>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413319" y="6286512"/>
            <a:ext cx="11351964" cy="307777"/>
          </a:xfrm>
          <a:prstGeom prst="rect">
            <a:avLst/>
          </a:prstGeom>
          <a:noFill/>
        </p:spPr>
        <p:txBody>
          <a:bodyPr wrap="square" rtlCol="0">
            <a:spAutoFit/>
          </a:bodyPr>
          <a:lstStyle/>
          <a:p>
            <a:pPr algn="ctr"/>
            <a:r>
              <a:rPr lang="en-US" sz="1400" dirty="0">
                <a:solidFill>
                  <a:prstClr val="black"/>
                </a:solidFill>
                <a:latin typeface="Arial" pitchFamily="34" charset="0"/>
                <a:ea typeface="ＭＳ Ｐゴシック" pitchFamily="34" charset="-128"/>
              </a:rPr>
              <a:t>US Army Corps of Engineers  </a:t>
            </a:r>
            <a:r>
              <a:rPr lang="en-US" sz="1400" dirty="0">
                <a:solidFill>
                  <a:prstClr val="black"/>
                </a:solidFill>
                <a:latin typeface="Arial" pitchFamily="34" charset="0"/>
                <a:ea typeface="ＭＳ Ｐゴシック" pitchFamily="34" charset="-128"/>
                <a:sym typeface="Symbol" panose="05050102010706020507" pitchFamily="18" charset="2"/>
              </a:rPr>
              <a:t></a:t>
            </a:r>
            <a:r>
              <a:rPr lang="en-US" sz="1400" dirty="0">
                <a:solidFill>
                  <a:prstClr val="black"/>
                </a:solidFill>
                <a:latin typeface="Arial" pitchFamily="34" charset="0"/>
                <a:ea typeface="ＭＳ Ｐゴシック" pitchFamily="34" charset="-128"/>
              </a:rPr>
              <a:t>   Engineer Research and Development Center</a:t>
            </a:r>
          </a:p>
        </p:txBody>
      </p:sp>
      <p:sp>
        <p:nvSpPr>
          <p:cNvPr id="8" name="TextBox 7"/>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
        <p:nvSpPr>
          <p:cNvPr id="18" name="TextBox 17"/>
          <p:cNvSpPr txBox="1"/>
          <p:nvPr userDrawn="1"/>
        </p:nvSpPr>
        <p:spPr>
          <a:xfrm>
            <a:off x="-6773" y="6583550"/>
            <a:ext cx="12192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Tree>
    <p:extLst>
      <p:ext uri="{BB962C8B-B14F-4D97-AF65-F5344CB8AC3E}">
        <p14:creationId xmlns:p14="http://schemas.microsoft.com/office/powerpoint/2010/main" val="50667736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Lst>
  <p:hf hdr="0"/>
  <p:txStyles>
    <p:titleStyle>
      <a:lvl1pPr algn="l" rtl="0" eaLnBrk="1" fontAlgn="base" hangingPunct="1">
        <a:spcBef>
          <a:spcPct val="0"/>
        </a:spcBef>
        <a:spcAft>
          <a:spcPct val="0"/>
        </a:spcAft>
        <a:defRPr sz="3200" b="1" kern="1200" cap="none">
          <a:solidFill>
            <a:schemeClr val="tx1">
              <a:lumMod val="75000"/>
              <a:lumOff val="25000"/>
            </a:schemeClr>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1800" b="1">
          <a:solidFill>
            <a:srgbClr val="978473"/>
          </a:solidFill>
          <a:latin typeface="Arial" charset="0"/>
          <a:ea typeface="ＭＳ Ｐゴシック" charset="0"/>
          <a:cs typeface="Arial" charset="0"/>
        </a:defRPr>
      </a:lvl5pPr>
      <a:lvl6pPr marL="342900" algn="l" rtl="0" eaLnBrk="1" fontAlgn="base" hangingPunct="1">
        <a:spcBef>
          <a:spcPct val="0"/>
        </a:spcBef>
        <a:spcAft>
          <a:spcPct val="0"/>
        </a:spcAft>
        <a:defRPr sz="3300">
          <a:solidFill>
            <a:schemeClr val="tx1"/>
          </a:solidFill>
          <a:latin typeface="Arial" charset="0"/>
          <a:cs typeface="Arial" charset="0"/>
        </a:defRPr>
      </a:lvl6pPr>
      <a:lvl7pPr marL="685800" algn="l" rtl="0" eaLnBrk="1" fontAlgn="base" hangingPunct="1">
        <a:spcBef>
          <a:spcPct val="0"/>
        </a:spcBef>
        <a:spcAft>
          <a:spcPct val="0"/>
        </a:spcAft>
        <a:defRPr sz="3300">
          <a:solidFill>
            <a:schemeClr val="tx1"/>
          </a:solidFill>
          <a:latin typeface="Arial" charset="0"/>
          <a:cs typeface="Arial" charset="0"/>
        </a:defRPr>
      </a:lvl7pPr>
      <a:lvl8pPr marL="1028700" algn="l" rtl="0" eaLnBrk="1" fontAlgn="base" hangingPunct="1">
        <a:spcBef>
          <a:spcPct val="0"/>
        </a:spcBef>
        <a:spcAft>
          <a:spcPct val="0"/>
        </a:spcAft>
        <a:defRPr sz="3300">
          <a:solidFill>
            <a:schemeClr val="tx1"/>
          </a:solidFill>
          <a:latin typeface="Arial" charset="0"/>
          <a:cs typeface="Arial" charset="0"/>
        </a:defRPr>
      </a:lvl8pPr>
      <a:lvl9pPr marL="1371600" algn="l" rtl="0" eaLnBrk="1" fontAlgn="base" hangingPunct="1">
        <a:spcBef>
          <a:spcPct val="0"/>
        </a:spcBef>
        <a:spcAft>
          <a:spcPct val="0"/>
        </a:spcAft>
        <a:defRPr sz="3300">
          <a:solidFill>
            <a:schemeClr val="tx1"/>
          </a:solidFill>
          <a:latin typeface="Arial" charset="0"/>
          <a:cs typeface="Arial" charset="0"/>
        </a:defRPr>
      </a:lvl9pPr>
    </p:titleStyle>
    <p:bodyStyle>
      <a:lvl1pPr marL="228600" indent="-228600" algn="l" rtl="0" eaLnBrk="1" fontAlgn="base" hangingPunct="1">
        <a:spcBef>
          <a:spcPts val="225"/>
        </a:spcBef>
        <a:spcAft>
          <a:spcPct val="0"/>
        </a:spcAft>
        <a:buClr>
          <a:srgbClr val="FF0000"/>
        </a:buClr>
        <a:buFont typeface="Wingdings" panose="05000000000000000000" pitchFamily="2" charset="2"/>
        <a:buChar char="§"/>
        <a:defRPr sz="2000" b="1" kern="1200">
          <a:solidFill>
            <a:schemeClr val="tx1">
              <a:lumMod val="75000"/>
              <a:lumOff val="25000"/>
            </a:schemeClr>
          </a:solidFill>
          <a:latin typeface="Arial" pitchFamily="34" charset="0"/>
          <a:ea typeface="ＭＳ Ｐゴシック" charset="0"/>
          <a:cs typeface="Arial" pitchFamily="34" charset="0"/>
        </a:defRPr>
      </a:lvl1pPr>
      <a:lvl2pPr marL="571500" indent="-214313" algn="l" rtl="0" eaLnBrk="1" fontAlgn="base" hangingPunct="1">
        <a:spcBef>
          <a:spcPts val="225"/>
        </a:spcBef>
        <a:spcAft>
          <a:spcPct val="0"/>
        </a:spcAft>
        <a:buClr>
          <a:srgbClr val="FF0000"/>
        </a:buClr>
        <a:buFont typeface="Arial" pitchFamily="34" charset="0"/>
        <a:buChar char="•"/>
        <a:defRPr sz="1800" b="1" kern="1200">
          <a:solidFill>
            <a:schemeClr val="tx1">
              <a:lumMod val="75000"/>
              <a:lumOff val="25000"/>
            </a:schemeClr>
          </a:solidFill>
          <a:latin typeface="Arial" pitchFamily="34" charset="0"/>
          <a:ea typeface="Arial" charset="0"/>
          <a:cs typeface="Arial" pitchFamily="34" charset="0"/>
        </a:defRPr>
      </a:lvl2pPr>
      <a:lvl3pPr marL="860425" indent="-171450" algn="l" rtl="0" eaLnBrk="1" fontAlgn="base" hangingPunct="1">
        <a:spcBef>
          <a:spcPts val="225"/>
        </a:spcBef>
        <a:spcAft>
          <a:spcPct val="0"/>
        </a:spcAft>
        <a:buClr>
          <a:srgbClr val="FF0000"/>
        </a:buClr>
        <a:buSzPct val="70000"/>
        <a:buFont typeface="Arial" panose="020B0604020202020204" pitchFamily="34" charset="0"/>
        <a:buChar char="►"/>
        <a:defRPr sz="1600" b="1" kern="1200">
          <a:solidFill>
            <a:schemeClr val="tx1">
              <a:lumMod val="75000"/>
              <a:lumOff val="25000"/>
            </a:schemeClr>
          </a:solidFill>
          <a:latin typeface="Arial" pitchFamily="34" charset="0"/>
          <a:ea typeface="Arial" charset="0"/>
          <a:cs typeface="Arial" pitchFamily="34" charset="0"/>
        </a:defRPr>
      </a:lvl3pPr>
      <a:lvl4pPr marL="11430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4pPr>
      <a:lvl5pPr marL="1371600" indent="-171450" algn="l" rtl="0" eaLnBrk="1" fontAlgn="base" hangingPunct="1">
        <a:spcBef>
          <a:spcPts val="225"/>
        </a:spcBef>
        <a:spcAft>
          <a:spcPct val="0"/>
        </a:spcAft>
        <a:buFont typeface="Arial" pitchFamily="34" charset="0"/>
        <a:buChar char="»"/>
        <a:defRPr sz="1600" b="1" kern="1200">
          <a:solidFill>
            <a:schemeClr val="tx1">
              <a:lumMod val="75000"/>
              <a:lumOff val="25000"/>
            </a:schemeClr>
          </a:solidFill>
          <a:latin typeface="Arial" pitchFamily="34" charset="0"/>
          <a:ea typeface="Arial" charset="0"/>
          <a:cs typeface="Arial"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5ACBF0"/>
          </p15:clr>
        </p15:guide>
        <p15:guide id="2" pos="7296"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DEAFAA-A90C-4D31-9752-2ED09D97C63A}" type="slidenum">
              <a:rPr lang="en-US" smtClean="0"/>
              <a:pPr/>
              <a:t>‹#›</a:t>
            </a:fld>
            <a:endParaRPr lang="en-US" dirty="0"/>
          </a:p>
        </p:txBody>
      </p:sp>
      <p:pic>
        <p:nvPicPr>
          <p:cNvPr id="7" name="Picture 6">
            <a:extLst>
              <a:ext uri="{FF2B5EF4-FFF2-40B4-BE49-F238E27FC236}">
                <a16:creationId xmlns:a16="http://schemas.microsoft.com/office/drawing/2014/main" id="{EE1E314F-AE6C-CE65-3335-C14B53292EE8}"/>
              </a:ext>
            </a:extLst>
          </p:cNvPr>
          <p:cNvPicPr>
            <a:picLocks noChangeAspect="1"/>
          </p:cNvPicPr>
          <p:nvPr userDrawn="1"/>
        </p:nvPicPr>
        <p:blipFill>
          <a:blip r:embed="rId14" cstate="email">
            <a:clrChange>
              <a:clrFrom>
                <a:srgbClr val="000000">
                  <a:alpha val="0"/>
                </a:srgbClr>
              </a:clrFrom>
              <a:clrTo>
                <a:srgbClr val="000000">
                  <a:alpha val="0"/>
                </a:srgbClr>
              </a:clrTo>
            </a:clrChange>
            <a:lum bright="70000" contrast="-7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8" name="Rounded Rectangle 7">
            <a:extLst>
              <a:ext uri="{FF2B5EF4-FFF2-40B4-BE49-F238E27FC236}">
                <a16:creationId xmlns:a16="http://schemas.microsoft.com/office/drawing/2014/main" id="{0884B050-94B2-2B05-D73D-8C8E4A973BAB}"/>
              </a:ext>
            </a:extLst>
          </p:cNvPr>
          <p:cNvSpPr/>
          <p:nvPr userDrawn="1"/>
        </p:nvSpPr>
        <p:spPr>
          <a:xfrm>
            <a:off x="182883" y="217310"/>
            <a:ext cx="11788140" cy="6351139"/>
          </a:xfrm>
          <a:prstGeom prst="roundRect">
            <a:avLst>
              <a:gd name="adj" fmla="val 2258"/>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cxnSp>
        <p:nvCxnSpPr>
          <p:cNvPr id="9" name="Straight Connector 8">
            <a:extLst>
              <a:ext uri="{FF2B5EF4-FFF2-40B4-BE49-F238E27FC236}">
                <a16:creationId xmlns:a16="http://schemas.microsoft.com/office/drawing/2014/main" id="{4473506D-7EF1-98BB-DD13-414506FF57B2}"/>
              </a:ext>
            </a:extLst>
          </p:cNvPr>
          <p:cNvCxnSpPr/>
          <p:nvPr userDrawn="1"/>
        </p:nvCxnSpPr>
        <p:spPr>
          <a:xfrm>
            <a:off x="406400" y="6309360"/>
            <a:ext cx="113588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C8401CB-ADF8-506D-3F1A-BD6AA975A038}"/>
              </a:ext>
            </a:extLst>
          </p:cNvPr>
          <p:cNvSpPr txBox="1"/>
          <p:nvPr userDrawn="1"/>
        </p:nvSpPr>
        <p:spPr>
          <a:xfrm>
            <a:off x="413319" y="6286512"/>
            <a:ext cx="11351964" cy="307777"/>
          </a:xfrm>
          <a:prstGeom prst="rect">
            <a:avLst/>
          </a:prstGeom>
          <a:noFill/>
        </p:spPr>
        <p:txBody>
          <a:bodyPr wrap="square" rtlCol="0">
            <a:spAutoFit/>
          </a:bodyPr>
          <a:lstStyle/>
          <a:p>
            <a:pPr algn="ctr"/>
            <a:r>
              <a:rPr lang="en-US" sz="1400" dirty="0">
                <a:solidFill>
                  <a:prstClr val="black"/>
                </a:solidFill>
                <a:latin typeface="Arial" pitchFamily="34" charset="0"/>
                <a:ea typeface="ＭＳ Ｐゴシック" pitchFamily="34" charset="-128"/>
              </a:rPr>
              <a:t>US Army Corps of Engineers  </a:t>
            </a:r>
            <a:r>
              <a:rPr lang="en-US" sz="1400" dirty="0">
                <a:solidFill>
                  <a:prstClr val="black"/>
                </a:solidFill>
                <a:latin typeface="Arial" pitchFamily="34" charset="0"/>
                <a:ea typeface="ＭＳ Ｐゴシック" pitchFamily="34" charset="-128"/>
                <a:sym typeface="Symbol" panose="05050102010706020507" pitchFamily="18" charset="2"/>
              </a:rPr>
              <a:t></a:t>
            </a:r>
            <a:r>
              <a:rPr lang="en-US" sz="1400" dirty="0">
                <a:solidFill>
                  <a:prstClr val="black"/>
                </a:solidFill>
                <a:latin typeface="Arial" pitchFamily="34" charset="0"/>
                <a:ea typeface="ＭＳ Ｐゴシック" pitchFamily="34" charset="-128"/>
              </a:rPr>
              <a:t>   Engineer Research and Development Center</a:t>
            </a:r>
          </a:p>
        </p:txBody>
      </p:sp>
      <p:sp>
        <p:nvSpPr>
          <p:cNvPr id="11" name="TextBox 10">
            <a:extLst>
              <a:ext uri="{FF2B5EF4-FFF2-40B4-BE49-F238E27FC236}">
                <a16:creationId xmlns:a16="http://schemas.microsoft.com/office/drawing/2014/main" id="{662F27B1-36F5-98B7-41FB-76A41FC8021C}"/>
              </a:ext>
            </a:extLst>
          </p:cNvPr>
          <p:cNvSpPr txBox="1"/>
          <p:nvPr userDrawn="1"/>
        </p:nvSpPr>
        <p:spPr>
          <a:xfrm>
            <a:off x="0" y="0"/>
            <a:ext cx="12192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
        <p:nvSpPr>
          <p:cNvPr id="12" name="TextBox 11">
            <a:extLst>
              <a:ext uri="{FF2B5EF4-FFF2-40B4-BE49-F238E27FC236}">
                <a16:creationId xmlns:a16="http://schemas.microsoft.com/office/drawing/2014/main" id="{EE743BAB-4B12-0BD3-C8DF-579F28E22400}"/>
              </a:ext>
            </a:extLst>
          </p:cNvPr>
          <p:cNvSpPr txBox="1"/>
          <p:nvPr userDrawn="1"/>
        </p:nvSpPr>
        <p:spPr>
          <a:xfrm>
            <a:off x="-6773" y="6583550"/>
            <a:ext cx="12192000" cy="246221"/>
          </a:xfrm>
          <a:prstGeom prst="rect">
            <a:avLst/>
          </a:prstGeom>
          <a:noFill/>
        </p:spPr>
        <p:txBody>
          <a:bodyPr wrap="square" rtlCol="0">
            <a:spAutoFit/>
          </a:bodyPr>
          <a:lstStyle/>
          <a:p>
            <a:pPr algn="ctr"/>
            <a:r>
              <a:rPr lang="en-US" sz="1000" b="1" dirty="0">
                <a:solidFill>
                  <a:srgbClr val="EBEBEB">
                    <a:lumMod val="50000"/>
                  </a:srgbClr>
                </a:solidFill>
                <a:latin typeface="Arial" pitchFamily="34" charset="0"/>
                <a:ea typeface="ＭＳ Ｐゴシック" pitchFamily="34" charset="-128"/>
              </a:rPr>
              <a:t>UNCLASSIFIED</a:t>
            </a:r>
          </a:p>
        </p:txBody>
      </p:sp>
    </p:spTree>
    <p:extLst>
      <p:ext uri="{BB962C8B-B14F-4D97-AF65-F5344CB8AC3E}">
        <p14:creationId xmlns:p14="http://schemas.microsoft.com/office/powerpoint/2010/main" val="636323153"/>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hyperlink" Target="https://www.d3d-baydelta.org/" TargetMode="External"/><Relationship Id="rId1" Type="http://schemas.openxmlformats.org/officeDocument/2006/relationships/slideLayout" Target="../slideLayouts/slideLayout25.xml"/><Relationship Id="rId4" Type="http://schemas.openxmlformats.org/officeDocument/2006/relationships/image" Target="../media/image39.png"/></Relationships>
</file>

<file path=ppt/slides/_rels/slide12.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image" Target="../media/image44.jpe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image" Target="../media/image49.jpeg"/><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image" Target="../media/image51.jpe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5.xml"/><Relationship Id="rId4" Type="http://schemas.openxmlformats.org/officeDocument/2006/relationships/image" Target="../media/image14.jpeg"/></Relationships>
</file>

<file path=ppt/slides/_rels/slide20.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50.jpeg"/></Relationships>
</file>

<file path=ppt/slides/_rels/slide21.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hyperlink" Target="https://doi.org/10.1029/2022WR032349" TargetMode="External"/><Relationship Id="rId1" Type="http://schemas.openxmlformats.org/officeDocument/2006/relationships/slideLayout" Target="../slideLayouts/slideLayout25.xml"/><Relationship Id="rId4" Type="http://schemas.openxmlformats.org/officeDocument/2006/relationships/image" Target="../media/image50.jpeg"/></Relationships>
</file>

<file path=ppt/slides/_rels/slide22.xml.rels><?xml version="1.0" encoding="UTF-8" standalone="yes"?>
<Relationships xmlns="http://schemas.openxmlformats.org/package/2006/relationships"><Relationship Id="rId2" Type="http://schemas.openxmlformats.org/officeDocument/2006/relationships/hyperlink" Target="https://doi.org/10.1029/2022JC019012" TargetMode="Externa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image" Target="../media/image53.jpg"/><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3" Type="http://schemas.openxmlformats.org/officeDocument/2006/relationships/image" Target="../media/image54.gif"/><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5.xml"/><Relationship Id="rId5" Type="http://schemas.openxmlformats.org/officeDocument/2006/relationships/image" Target="../media/image15.jpeg"/><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xml"/><Relationship Id="rId1" Type="http://schemas.openxmlformats.org/officeDocument/2006/relationships/slideLayout" Target="../slideLayouts/slideLayout33.xml"/><Relationship Id="rId5" Type="http://schemas.openxmlformats.org/officeDocument/2006/relationships/image" Target="../media/image26.jpe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7.png"/><Relationship Id="rId7" Type="http://schemas.openxmlformats.org/officeDocument/2006/relationships/image" Target="../media/image30.png"/><Relationship Id="rId12"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33.xml"/><Relationship Id="rId6" Type="http://schemas.openxmlformats.org/officeDocument/2006/relationships/image" Target="../media/image29.jpg"/><Relationship Id="rId11" Type="http://schemas.openxmlformats.org/officeDocument/2006/relationships/image" Target="../media/image34.jpg"/><Relationship Id="rId5" Type="http://schemas.openxmlformats.org/officeDocument/2006/relationships/image" Target="../media/image8.jpg"/><Relationship Id="rId10" Type="http://schemas.openxmlformats.org/officeDocument/2006/relationships/image" Target="../media/image33.png"/><Relationship Id="rId4" Type="http://schemas.openxmlformats.org/officeDocument/2006/relationships/image" Target="../media/image28.jpg"/><Relationship Id="rId9" Type="http://schemas.openxmlformats.org/officeDocument/2006/relationships/image" Target="../media/image32.png"/></Relationships>
</file>

<file path=ppt/slides/_rels/slide8.xml.rels><?xml version="1.0" encoding="UTF-8" standalone="yes"?>
<Relationships xmlns="http://schemas.openxmlformats.org/package/2006/relationships"><Relationship Id="rId3" Type="http://schemas.openxmlformats.org/officeDocument/2006/relationships/image" Target="../media/image36.tiff"/><Relationship Id="rId2" Type="http://schemas.openxmlformats.org/officeDocument/2006/relationships/notesSlide" Target="../notesSlides/notesSlide5.xml"/><Relationship Id="rId1" Type="http://schemas.openxmlformats.org/officeDocument/2006/relationships/slideLayout" Target="../slideLayouts/slideLayout23.xml"/><Relationship Id="rId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990600" y="1752600"/>
            <a:ext cx="6553200" cy="3810000"/>
          </a:xfrm>
        </p:spPr>
        <p:txBody>
          <a:bodyPr>
            <a:noAutofit/>
          </a:bodyPr>
          <a:lstStyle/>
          <a:p>
            <a:pPr>
              <a:lnSpc>
                <a:spcPct val="100000"/>
              </a:lnSpc>
              <a:spcBef>
                <a:spcPts val="0"/>
              </a:spcBef>
            </a:pPr>
            <a:r>
              <a:rPr lang="en-US" sz="1400" dirty="0">
                <a:solidFill>
                  <a:schemeClr val="bg1"/>
                </a:solidFill>
              </a:rPr>
              <a:t>Task Title: Integrated Risk-Based Environmental Modeling of Extreme Coastal Weather Events</a:t>
            </a:r>
          </a:p>
          <a:p>
            <a:pPr>
              <a:lnSpc>
                <a:spcPct val="100000"/>
              </a:lnSpc>
              <a:spcBef>
                <a:spcPts val="0"/>
              </a:spcBef>
            </a:pPr>
            <a:endParaRPr lang="en-US" sz="1400" dirty="0"/>
          </a:p>
          <a:p>
            <a:pPr>
              <a:lnSpc>
                <a:spcPct val="100000"/>
              </a:lnSpc>
              <a:spcBef>
                <a:spcPts val="0"/>
              </a:spcBef>
            </a:pPr>
            <a:r>
              <a:rPr lang="en-US" sz="1400" dirty="0">
                <a:solidFill>
                  <a:schemeClr val="bg1"/>
                </a:solidFill>
              </a:rPr>
              <a:t>Environmental Systems Modeling Team:</a:t>
            </a:r>
          </a:p>
          <a:p>
            <a:pPr marL="285750" indent="-285750">
              <a:lnSpc>
                <a:spcPct val="100000"/>
              </a:lnSpc>
              <a:spcBef>
                <a:spcPts val="0"/>
              </a:spcBef>
              <a:buFont typeface="Arial" panose="020B0604020202020204" pitchFamily="34" charset="0"/>
              <a:buChar char="•"/>
            </a:pPr>
            <a:r>
              <a:rPr lang="en-US" sz="1400" dirty="0">
                <a:solidFill>
                  <a:schemeClr val="bg1"/>
                </a:solidFill>
              </a:rPr>
              <a:t>Dr. Todd Steissberg (ERDC-EL)</a:t>
            </a:r>
          </a:p>
          <a:p>
            <a:pPr marL="285750" indent="-285750">
              <a:lnSpc>
                <a:spcPct val="100000"/>
              </a:lnSpc>
              <a:spcBef>
                <a:spcPts val="0"/>
              </a:spcBef>
              <a:buFont typeface="Arial" panose="020B0604020202020204" pitchFamily="34" charset="0"/>
              <a:buChar char="•"/>
            </a:pPr>
            <a:r>
              <a:rPr lang="en-US" sz="1400" dirty="0">
                <a:solidFill>
                  <a:schemeClr val="bg1"/>
                </a:solidFill>
              </a:rPr>
              <a:t>Mr. John Kucharski (ERDC-EL)</a:t>
            </a:r>
          </a:p>
          <a:p>
            <a:pPr marL="285750" indent="-285750">
              <a:lnSpc>
                <a:spcPct val="100000"/>
              </a:lnSpc>
              <a:spcBef>
                <a:spcPts val="0"/>
              </a:spcBef>
              <a:buFont typeface="Arial" panose="020B0604020202020204" pitchFamily="34" charset="0"/>
              <a:buChar char="•"/>
            </a:pPr>
            <a:r>
              <a:rPr lang="en-US" sz="1400" dirty="0">
                <a:solidFill>
                  <a:schemeClr val="bg1"/>
                </a:solidFill>
              </a:rPr>
              <a:t>Dr. Jennifer Olszewski (ERDC-EL)</a:t>
            </a:r>
          </a:p>
          <a:p>
            <a:pPr marL="285750" indent="-285750">
              <a:lnSpc>
                <a:spcPct val="100000"/>
              </a:lnSpc>
              <a:spcBef>
                <a:spcPts val="0"/>
              </a:spcBef>
              <a:buFont typeface="Arial" panose="020B0604020202020204" pitchFamily="34" charset="0"/>
              <a:buChar char="•"/>
            </a:pPr>
            <a:r>
              <a:rPr lang="en-US" sz="1400" dirty="0">
                <a:solidFill>
                  <a:schemeClr val="bg1"/>
                </a:solidFill>
              </a:rPr>
              <a:t>Ms. Marriah Abellera (USACE-IWR)</a:t>
            </a:r>
          </a:p>
          <a:p>
            <a:pPr marL="285750" indent="-285750">
              <a:lnSpc>
                <a:spcPct val="100000"/>
              </a:lnSpc>
              <a:spcBef>
                <a:spcPts val="0"/>
              </a:spcBef>
              <a:buFont typeface="Arial" panose="020B0604020202020204" pitchFamily="34" charset="0"/>
              <a:buChar char="•"/>
            </a:pPr>
            <a:r>
              <a:rPr lang="en-US" sz="1400" dirty="0">
                <a:solidFill>
                  <a:schemeClr val="bg1"/>
                </a:solidFill>
              </a:rPr>
              <a:t>Dr. Matt Smith (USACE-IWR)</a:t>
            </a:r>
          </a:p>
          <a:p>
            <a:pPr marL="285750" indent="-285750">
              <a:lnSpc>
                <a:spcPct val="100000"/>
              </a:lnSpc>
              <a:spcBef>
                <a:spcPts val="0"/>
              </a:spcBef>
              <a:buFont typeface="Arial" panose="020B0604020202020204" pitchFamily="34" charset="0"/>
              <a:buChar char="•"/>
            </a:pPr>
            <a:r>
              <a:rPr lang="en-US" sz="1400" dirty="0">
                <a:solidFill>
                  <a:schemeClr val="bg1"/>
                </a:solidFill>
              </a:rPr>
              <a:t>Dr. Billy Johnson (LimnoTech, Inc.)</a:t>
            </a:r>
          </a:p>
          <a:p>
            <a:pPr marL="285750" indent="-285750">
              <a:lnSpc>
                <a:spcPct val="100000"/>
              </a:lnSpc>
              <a:spcBef>
                <a:spcPts val="0"/>
              </a:spcBef>
              <a:buFont typeface="Arial" panose="020B0604020202020204" pitchFamily="34" charset="0"/>
              <a:buChar char="•"/>
            </a:pPr>
            <a:r>
              <a:rPr lang="en-US" sz="1400" dirty="0">
                <a:solidFill>
                  <a:schemeClr val="bg1"/>
                </a:solidFill>
              </a:rPr>
              <a:t>Ms. Lauren Melendez (ERDC-EL)</a:t>
            </a:r>
          </a:p>
          <a:p>
            <a:pPr marL="285750" indent="-285750">
              <a:lnSpc>
                <a:spcPct val="100000"/>
              </a:lnSpc>
              <a:spcBef>
                <a:spcPts val="0"/>
              </a:spcBef>
              <a:buFont typeface="Arial" panose="020B0604020202020204" pitchFamily="34" charset="0"/>
              <a:buChar char="•"/>
            </a:pPr>
            <a:endParaRPr lang="en-US" sz="1400" dirty="0">
              <a:solidFill>
                <a:schemeClr val="bg1"/>
              </a:solidFill>
            </a:endParaRPr>
          </a:p>
          <a:p>
            <a:pPr>
              <a:lnSpc>
                <a:spcPct val="100000"/>
              </a:lnSpc>
              <a:spcBef>
                <a:spcPts val="0"/>
              </a:spcBef>
            </a:pPr>
            <a:r>
              <a:rPr lang="en-US" sz="1400" dirty="0">
                <a:solidFill>
                  <a:schemeClr val="bg1"/>
                </a:solidFill>
              </a:rPr>
              <a:t>External Collaborators:</a:t>
            </a:r>
          </a:p>
          <a:p>
            <a:pPr marL="285750" indent="-285750">
              <a:lnSpc>
                <a:spcPct val="100000"/>
              </a:lnSpc>
              <a:spcBef>
                <a:spcPts val="0"/>
              </a:spcBef>
              <a:buFont typeface="Arial" panose="020B0604020202020204" pitchFamily="34" charset="0"/>
              <a:buChar char="•"/>
            </a:pPr>
            <a:r>
              <a:rPr lang="en-US" sz="1400" dirty="0">
                <a:solidFill>
                  <a:schemeClr val="bg1"/>
                </a:solidFill>
              </a:rPr>
              <a:t>Scott Steinschneider (Cornell)</a:t>
            </a:r>
          </a:p>
          <a:p>
            <a:pPr marL="285750" indent="-285750">
              <a:lnSpc>
                <a:spcPct val="100000"/>
              </a:lnSpc>
              <a:spcBef>
                <a:spcPts val="0"/>
              </a:spcBef>
              <a:buFont typeface="Arial" panose="020B0604020202020204" pitchFamily="34" charset="0"/>
              <a:buChar char="•"/>
            </a:pPr>
            <a:r>
              <a:rPr lang="en-US" sz="1400" dirty="0">
                <a:solidFill>
                  <a:schemeClr val="bg1"/>
                </a:solidFill>
              </a:rPr>
              <a:t>Sudarshana Mukhopadhyay (Cornell)</a:t>
            </a:r>
          </a:p>
          <a:p>
            <a:pPr marL="285750" indent="-285750">
              <a:lnSpc>
                <a:spcPct val="100000"/>
              </a:lnSpc>
              <a:spcBef>
                <a:spcPts val="0"/>
              </a:spcBef>
              <a:buFont typeface="Arial" panose="020B0604020202020204" pitchFamily="34" charset="0"/>
              <a:buChar char="•"/>
            </a:pPr>
            <a:r>
              <a:rPr lang="en-US" sz="1400" dirty="0">
                <a:solidFill>
                  <a:schemeClr val="bg1"/>
                </a:solidFill>
              </a:rPr>
              <a:t>Peter Ruggiero (Oregon State University)</a:t>
            </a:r>
          </a:p>
          <a:p>
            <a:pPr marL="285750" indent="-285750">
              <a:lnSpc>
                <a:spcPct val="100000"/>
              </a:lnSpc>
              <a:spcBef>
                <a:spcPts val="0"/>
              </a:spcBef>
              <a:buFont typeface="Arial" panose="020B0604020202020204" pitchFamily="34" charset="0"/>
              <a:buChar char="•"/>
            </a:pPr>
            <a:r>
              <a:rPr lang="en-US" sz="1400" dirty="0">
                <a:solidFill>
                  <a:schemeClr val="bg1"/>
                </a:solidFill>
              </a:rPr>
              <a:t>Jon Herman (UC Davis)</a:t>
            </a:r>
          </a:p>
        </p:txBody>
      </p:sp>
      <p:sp>
        <p:nvSpPr>
          <p:cNvPr id="2" name="Title 1"/>
          <p:cNvSpPr>
            <a:spLocks noGrp="1"/>
          </p:cNvSpPr>
          <p:nvPr>
            <p:ph type="title"/>
          </p:nvPr>
        </p:nvSpPr>
        <p:spPr>
          <a:xfrm>
            <a:off x="1981201" y="707056"/>
            <a:ext cx="4876799" cy="816944"/>
          </a:xfrm>
        </p:spPr>
        <p:txBody>
          <a:bodyPr>
            <a:normAutofit fontScale="90000"/>
          </a:bodyPr>
          <a:lstStyle/>
          <a:p>
            <a:r>
              <a:rPr lang="en-US" sz="2400" dirty="0">
                <a:latin typeface="Arial"/>
                <a:cs typeface="Arial"/>
              </a:rPr>
              <a:t>Anticipating threats in </a:t>
            </a:r>
            <a:br>
              <a:rPr lang="en-US" sz="2400" dirty="0"/>
            </a:br>
            <a:r>
              <a:rPr lang="en-US" sz="2400" dirty="0">
                <a:latin typeface="Arial"/>
                <a:cs typeface="Arial"/>
              </a:rPr>
              <a:t>natural Systems</a:t>
            </a:r>
            <a:endParaRPr lang="en-US" sz="2400" dirty="0"/>
          </a:p>
        </p:txBody>
      </p:sp>
      <p:sp>
        <p:nvSpPr>
          <p:cNvPr id="14339" name="Slide Number Placeholder 4"/>
          <p:cNvSpPr>
            <a:spLocks noGrp="1"/>
          </p:cNvSpPr>
          <p:nvPr>
            <p:ph type="sldNum" sz="quarter" idx="10"/>
          </p:nvPr>
        </p:nvSpPr>
        <p:spPr/>
        <p:txBody>
          <a:bodyPr/>
          <a:lstStyle/>
          <a:p>
            <a:fld id="{744B3473-5193-4AC1-9169-6977ADF2DCFC}" type="slidenum">
              <a:rPr lang="en-US" smtClean="0">
                <a:solidFill>
                  <a:srgbClr val="000000">
                    <a:lumMod val="85000"/>
                    <a:lumOff val="15000"/>
                  </a:srgbClr>
                </a:solidFill>
              </a:rPr>
              <a:pPr/>
              <a:t>1</a:t>
            </a:fld>
            <a:endParaRPr lang="en-US" dirty="0">
              <a:solidFill>
                <a:srgbClr val="000000">
                  <a:lumMod val="85000"/>
                  <a:lumOff val="15000"/>
                </a:srgbClr>
              </a:solidFill>
            </a:endParaRPr>
          </a:p>
        </p:txBody>
      </p:sp>
      <p:sp>
        <p:nvSpPr>
          <p:cNvPr id="6" name="Text Placeholder 5"/>
          <p:cNvSpPr>
            <a:spLocks noGrp="1"/>
          </p:cNvSpPr>
          <p:nvPr>
            <p:ph type="body" sz="quarter" idx="13"/>
          </p:nvPr>
        </p:nvSpPr>
        <p:spPr>
          <a:xfrm>
            <a:off x="1555816" y="130863"/>
            <a:ext cx="9143999" cy="403225"/>
          </a:xfrm>
        </p:spPr>
        <p:txBody>
          <a:bodyPr/>
          <a:lstStyle/>
          <a:p>
            <a:r>
              <a:rPr lang="en-US" dirty="0"/>
              <a:t>UNCLASSIFIED</a:t>
            </a:r>
          </a:p>
        </p:txBody>
      </p:sp>
      <p:sp>
        <p:nvSpPr>
          <p:cNvPr id="4" name="TextBox 3">
            <a:extLst>
              <a:ext uri="{FF2B5EF4-FFF2-40B4-BE49-F238E27FC236}">
                <a16:creationId xmlns:a16="http://schemas.microsoft.com/office/drawing/2014/main" id="{F7DBB4B6-E0D1-130D-FE67-9C64BD041B39}"/>
              </a:ext>
            </a:extLst>
          </p:cNvPr>
          <p:cNvSpPr txBox="1"/>
          <p:nvPr/>
        </p:nvSpPr>
        <p:spPr>
          <a:xfrm>
            <a:off x="3657600" y="5867400"/>
            <a:ext cx="4876800" cy="369332"/>
          </a:xfrm>
          <a:prstGeom prst="rect">
            <a:avLst/>
          </a:prstGeom>
          <a:noFill/>
        </p:spPr>
        <p:txBody>
          <a:bodyPr wrap="square" rtlCol="0">
            <a:spAutoFit/>
          </a:bodyPr>
          <a:lstStyle/>
          <a:p>
            <a:pPr algn="ctr"/>
            <a:r>
              <a:rPr lang="en-US" dirty="0"/>
              <a:t>ACTIONS IPR Meeting, September 21, 2023</a:t>
            </a:r>
          </a:p>
        </p:txBody>
      </p:sp>
    </p:spTree>
    <p:extLst>
      <p:ext uri="{BB962C8B-B14F-4D97-AF65-F5344CB8AC3E}">
        <p14:creationId xmlns:p14="http://schemas.microsoft.com/office/powerpoint/2010/main" val="27578701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42460"/>
            <a:ext cx="11799522" cy="807720"/>
          </a:xfrm>
        </p:spPr>
        <p:txBody>
          <a:bodyPr>
            <a:noAutofit/>
          </a:bodyPr>
          <a:lstStyle/>
          <a:p>
            <a:pPr algn="ctr"/>
            <a:r>
              <a:rPr lang="en-US" sz="2400" dirty="0">
                <a:latin typeface="Calibri" panose="020F0502020204030204" pitchFamily="34" charset="0"/>
                <a:cs typeface="Calibri" panose="020F0502020204030204" pitchFamily="34" charset="0"/>
              </a:rPr>
              <a:t>ClearWater-Riverine:</a:t>
            </a:r>
            <a:br>
              <a:rPr lang="en-US" sz="2400" dirty="0">
                <a:latin typeface="Calibri" panose="020F0502020204030204" pitchFamily="34" charset="0"/>
                <a:cs typeface="Calibri" panose="020F0502020204030204" pitchFamily="34" charset="0"/>
              </a:rPr>
            </a:br>
            <a:r>
              <a:rPr lang="en-US" sz="2000" dirty="0">
                <a:latin typeface="Calibri" panose="020F0502020204030204" pitchFamily="34" charset="0"/>
                <a:cs typeface="Calibri" panose="020F0502020204030204" pitchFamily="34" charset="0"/>
              </a:rPr>
              <a:t>Comparison of ClearWater-Riverine (left) with the EFDC model (right)</a:t>
            </a:r>
          </a:p>
        </p:txBody>
      </p:sp>
      <p:pic>
        <p:nvPicPr>
          <p:cNvPr id="14" name="Picture 13" descr="A picture containing diagram&#10;&#10;Description automatically generated">
            <a:extLst>
              <a:ext uri="{FF2B5EF4-FFF2-40B4-BE49-F238E27FC236}">
                <a16:creationId xmlns:a16="http://schemas.microsoft.com/office/drawing/2014/main" id="{AFD5DB90-3585-4176-588C-7343AD1485D2}"/>
              </a:ext>
            </a:extLst>
          </p:cNvPr>
          <p:cNvPicPr>
            <a:picLocks noChangeAspect="1"/>
          </p:cNvPicPr>
          <p:nvPr/>
        </p:nvPicPr>
        <p:blipFill>
          <a:blip r:embed="rId3"/>
          <a:stretch>
            <a:fillRect/>
          </a:stretch>
        </p:blipFill>
        <p:spPr>
          <a:xfrm>
            <a:off x="382310" y="1342139"/>
            <a:ext cx="11414950" cy="4722935"/>
          </a:xfrm>
          <a:prstGeom prst="rect">
            <a:avLst/>
          </a:prstGeom>
        </p:spPr>
      </p:pic>
    </p:spTree>
    <p:extLst>
      <p:ext uri="{BB962C8B-B14F-4D97-AF65-F5344CB8AC3E}">
        <p14:creationId xmlns:p14="http://schemas.microsoft.com/office/powerpoint/2010/main" val="4515305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Accomplishments</a:t>
            </a: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199" y="833444"/>
            <a:ext cx="11241741" cy="5414963"/>
          </a:xfrm>
        </p:spPr>
        <p:txBody>
          <a:bodyPr>
            <a:noAutofit/>
          </a:bodyPr>
          <a:lstStyle/>
          <a:p>
            <a:pPr marL="0" indent="0">
              <a:lnSpc>
                <a:spcPct val="100000"/>
              </a:lnSpc>
              <a:spcBef>
                <a:spcPts val="0"/>
              </a:spcBef>
              <a:buNone/>
            </a:pPr>
            <a:r>
              <a:rPr lang="en-US" sz="1800" b="1" dirty="0"/>
              <a:t>Environmental Forcing Model</a:t>
            </a:r>
          </a:p>
          <a:p>
            <a:pPr>
              <a:lnSpc>
                <a:spcPct val="100000"/>
              </a:lnSpc>
              <a:spcBef>
                <a:spcPts val="0"/>
              </a:spcBef>
            </a:pPr>
            <a:r>
              <a:rPr lang="en-US" sz="1800" dirty="0"/>
              <a:t>Generated Paleo-reconstructed water levels and climate scenarios</a:t>
            </a:r>
          </a:p>
          <a:p>
            <a:pPr>
              <a:lnSpc>
                <a:spcPct val="100000"/>
              </a:lnSpc>
              <a:spcBef>
                <a:spcPts val="0"/>
              </a:spcBef>
            </a:pPr>
            <a:r>
              <a:rPr lang="en-US" sz="1800" dirty="0"/>
              <a:t>Produced internally consistent paleo-reconstructed weather, operations, and riverine flows including under climate change for the Sacramento, San Joaquin, and Tulare basins</a:t>
            </a:r>
          </a:p>
          <a:p>
            <a:pPr lvl="1">
              <a:lnSpc>
                <a:spcPct val="100000"/>
              </a:lnSpc>
              <a:spcBef>
                <a:spcPts val="0"/>
              </a:spcBef>
            </a:pPr>
            <a:r>
              <a:rPr lang="en-US" sz="1800" dirty="0"/>
              <a:t>This work will be leveraged for ACTIONS in FY24 to answer the following questions:</a:t>
            </a:r>
          </a:p>
          <a:p>
            <a:pPr lvl="2">
              <a:lnSpc>
                <a:spcPct val="100000"/>
              </a:lnSpc>
              <a:spcBef>
                <a:spcPts val="0"/>
              </a:spcBef>
            </a:pPr>
            <a:r>
              <a:rPr lang="en-US" sz="1800" dirty="0"/>
              <a:t>If sea level rise will cause environmental damage by advancing saline water further into the bay</a:t>
            </a:r>
          </a:p>
          <a:p>
            <a:pPr lvl="2">
              <a:lnSpc>
                <a:spcPct val="100000"/>
              </a:lnSpc>
              <a:spcBef>
                <a:spcPts val="0"/>
              </a:spcBef>
            </a:pPr>
            <a:r>
              <a:rPr lang="en-US" sz="1800" dirty="0"/>
              <a:t>If any the advancement will be offset or exacerbated by increased precipitation intensity and lower snowpacks</a:t>
            </a:r>
          </a:p>
          <a:p>
            <a:pPr>
              <a:lnSpc>
                <a:spcPct val="100000"/>
              </a:lnSpc>
              <a:spcBef>
                <a:spcPts val="0"/>
              </a:spcBef>
            </a:pPr>
            <a:r>
              <a:rPr lang="en-US" sz="1800" dirty="0"/>
              <a:t>Moved away from the COSMOS models this year</a:t>
            </a:r>
          </a:p>
          <a:p>
            <a:pPr lvl="1">
              <a:lnSpc>
                <a:spcPct val="100000"/>
              </a:lnSpc>
              <a:spcBef>
                <a:spcPts val="0"/>
              </a:spcBef>
            </a:pPr>
            <a:r>
              <a:rPr lang="en-US" sz="1800" dirty="0"/>
              <a:t>We are still using the Delft3D models that started with COSMOS as a basis but have now adopted the SF Bay Community Models, </a:t>
            </a:r>
            <a:r>
              <a:rPr lang="en-US" sz="1800" dirty="0">
                <a:hlinkClick r:id="rId2"/>
              </a:rPr>
              <a:t>https://www.d3d-baydelta.org</a:t>
            </a:r>
            <a:endParaRPr lang="en-US" sz="1800" dirty="0"/>
          </a:p>
          <a:p>
            <a:pPr>
              <a:lnSpc>
                <a:spcPct val="100000"/>
              </a:lnSpc>
              <a:spcBef>
                <a:spcPts val="0"/>
              </a:spcBef>
            </a:pPr>
            <a:endParaRPr lang="en-US" sz="1800" dirty="0"/>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11</a:t>
            </a:fld>
            <a:endParaRPr lang="en-US" sz="1000">
              <a:solidFill>
                <a:schemeClr val="tx1">
                  <a:lumMod val="75000"/>
                  <a:lumOff val="25000"/>
                </a:schemeClr>
              </a:solidFill>
              <a:latin typeface="Calibri" panose="020F0502020204030204"/>
            </a:endParaRPr>
          </a:p>
        </p:txBody>
      </p:sp>
      <p:pic>
        <p:nvPicPr>
          <p:cNvPr id="2" name="Picture 4" descr="Storm on a rising tide, Orplands, Essex">
            <a:extLst>
              <a:ext uri="{FF2B5EF4-FFF2-40B4-BE49-F238E27FC236}">
                <a16:creationId xmlns:a16="http://schemas.microsoft.com/office/drawing/2014/main" id="{45814577-9615-200B-C1C0-552C5E9B69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460" y="4044549"/>
            <a:ext cx="4514850" cy="22038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A salt marsh in the Yangtze River estuary (Jiuduansha Wetland) on December 25, 2006.">
            <a:extLst>
              <a:ext uri="{FF2B5EF4-FFF2-40B4-BE49-F238E27FC236}">
                <a16:creationId xmlns:a16="http://schemas.microsoft.com/office/drawing/2014/main" id="{7482BE46-F94D-1B0A-DC3D-C9F78C2DE3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1150" y="4044547"/>
            <a:ext cx="5048250" cy="2203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5095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Accomplishments</a:t>
            </a: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200" y="833444"/>
            <a:ext cx="6324600" cy="5414963"/>
          </a:xfrm>
        </p:spPr>
        <p:txBody>
          <a:bodyPr>
            <a:noAutofit/>
          </a:bodyPr>
          <a:lstStyle/>
          <a:p>
            <a:pPr marL="0" indent="0">
              <a:lnSpc>
                <a:spcPct val="100000"/>
              </a:lnSpc>
              <a:spcBef>
                <a:spcPts val="0"/>
              </a:spcBef>
              <a:buNone/>
            </a:pPr>
            <a:r>
              <a:rPr lang="en-US" sz="1600" b="1" dirty="0"/>
              <a:t>Water Quality Model (Task 3, 5, 7)</a:t>
            </a:r>
            <a:endParaRPr lang="en-US" sz="1600" dirty="0"/>
          </a:p>
          <a:p>
            <a:pPr>
              <a:lnSpc>
                <a:spcPct val="100000"/>
              </a:lnSpc>
              <a:spcBef>
                <a:spcPts val="0"/>
              </a:spcBef>
            </a:pPr>
            <a:r>
              <a:rPr lang="en-US" sz="1600" dirty="0"/>
              <a:t>Linking ClearWater with WEBMOD for improved contaminant modeling:</a:t>
            </a:r>
          </a:p>
          <a:p>
            <a:pPr lvl="1">
              <a:lnSpc>
                <a:spcPct val="100000"/>
              </a:lnSpc>
              <a:spcBef>
                <a:spcPts val="0"/>
              </a:spcBef>
            </a:pPr>
            <a:r>
              <a:rPr lang="en-US" sz="1600" dirty="0"/>
              <a:t>WEBMOD (USGS’s Water, Energy, and Biogeochemical Model) flows linked with HEC-RAS-2D</a:t>
            </a:r>
          </a:p>
          <a:p>
            <a:pPr lvl="1">
              <a:lnSpc>
                <a:spcPct val="100000"/>
              </a:lnSpc>
              <a:spcBef>
                <a:spcPts val="0"/>
              </a:spcBef>
            </a:pPr>
            <a:r>
              <a:rPr lang="en-US" sz="1600" dirty="0"/>
              <a:t>Linking WEBMOD single-cell water quality outputs linked with ClearWater</a:t>
            </a:r>
          </a:p>
          <a:p>
            <a:pPr lvl="2">
              <a:lnSpc>
                <a:spcPct val="100000"/>
              </a:lnSpc>
              <a:spcBef>
                <a:spcPts val="0"/>
              </a:spcBef>
            </a:pPr>
            <a:r>
              <a:rPr lang="en-US" sz="1600" dirty="0"/>
              <a:t>Specifically linking with PHREEQC within WEBMOD:</a:t>
            </a:r>
          </a:p>
          <a:p>
            <a:pPr lvl="3">
              <a:lnSpc>
                <a:spcPct val="100000"/>
              </a:lnSpc>
              <a:spcBef>
                <a:spcPts val="0"/>
              </a:spcBef>
            </a:pPr>
            <a:r>
              <a:rPr lang="en-US" sz="1600" dirty="0"/>
              <a:t>PHREEQC is an aqueous geochemical model that simulates chemical reactions as waters evaporate, mix, and react within the various reservoirs of the model. The reactions that can be specified for a reservoir include equilibrium reactions among water, minerals, surfaces, exchangers, and kinetic reactions such as kinetic mineral dissolution or precipitation, biologically mediated reactions, and radioactive decay. </a:t>
            </a:r>
          </a:p>
          <a:p>
            <a:pPr lvl="2">
              <a:lnSpc>
                <a:spcPct val="100000"/>
              </a:lnSpc>
              <a:spcBef>
                <a:spcPts val="0"/>
              </a:spcBef>
            </a:pPr>
            <a:r>
              <a:rPr lang="en-US" sz="1600" dirty="0"/>
              <a:t>WEBMOD also simulates variations in the concentrations of the stable isotopes deuterium and oxygen-18 as a result of varying inputs, mixing, and evaporation.</a:t>
            </a:r>
          </a:p>
          <a:p>
            <a:pPr lvl="1">
              <a:lnSpc>
                <a:spcPct val="100000"/>
              </a:lnSpc>
              <a:spcBef>
                <a:spcPts val="0"/>
              </a:spcBef>
            </a:pPr>
            <a:r>
              <a:rPr lang="en-US" sz="1600" dirty="0"/>
              <a:t>Data storage and exchange library to link the hydrologic and hydraulic models with the water quality and vegetation models.</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12</a:t>
            </a:fld>
            <a:endParaRPr lang="en-US" sz="1000">
              <a:solidFill>
                <a:schemeClr val="tx1">
                  <a:lumMod val="75000"/>
                  <a:lumOff val="25000"/>
                </a:schemeClr>
              </a:solidFill>
              <a:latin typeface="Calibri" panose="020F0502020204030204"/>
            </a:endParaRPr>
          </a:p>
        </p:txBody>
      </p:sp>
      <p:pic>
        <p:nvPicPr>
          <p:cNvPr id="1026" name="Picture 2" descr="A salt marsh in the Yangtze River estuary (Jiuduansha Wetland) on December 25, 2006.">
            <a:extLst>
              <a:ext uri="{FF2B5EF4-FFF2-40B4-BE49-F238E27FC236}">
                <a16:creationId xmlns:a16="http://schemas.microsoft.com/office/drawing/2014/main" id="{E5E4FA5C-B320-470D-0D23-88172E0D80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58062" y="985844"/>
            <a:ext cx="4452938" cy="3205156"/>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A tidal creek can have a marsh-like appearance. ">
            <a:extLst>
              <a:ext uri="{FF2B5EF4-FFF2-40B4-BE49-F238E27FC236}">
                <a16:creationId xmlns:a16="http://schemas.microsoft.com/office/drawing/2014/main" id="{6FBC25A7-1B08-8BE7-9DE5-9A7FABA887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4200" y="3250136"/>
            <a:ext cx="4452938" cy="2971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75026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200" b="1" dirty="0"/>
              <a:t>Hydro-Ecological Salt Marsh Model (Task 11)</a:t>
            </a: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533400" y="833444"/>
            <a:ext cx="11049000" cy="5414963"/>
          </a:xfrm>
        </p:spPr>
        <p:txBody>
          <a:bodyPr>
            <a:noAutofit/>
          </a:bodyPr>
          <a:lstStyle/>
          <a:p>
            <a:pPr marL="0" indent="0">
              <a:lnSpc>
                <a:spcPct val="120000"/>
              </a:lnSpc>
              <a:spcBef>
                <a:spcPts val="0"/>
              </a:spcBef>
              <a:buNone/>
            </a:pPr>
            <a:r>
              <a:rPr lang="en-US" sz="1800" b="1" dirty="0"/>
              <a:t>Objective: Develop a “unit” salt marsh model that can demonstrate how to:</a:t>
            </a:r>
            <a:endParaRPr lang="en-US" sz="1800" dirty="0"/>
          </a:p>
          <a:p>
            <a:pPr>
              <a:lnSpc>
                <a:spcPct val="120000"/>
              </a:lnSpc>
              <a:spcBef>
                <a:spcPts val="0"/>
              </a:spcBef>
            </a:pPr>
            <a:r>
              <a:rPr lang="en-US" sz="1800" dirty="0"/>
              <a:t>Design salt marshes for specific performance objective(s) that are robust to range of potential future sea level and sediment input conditions</a:t>
            </a:r>
          </a:p>
          <a:p>
            <a:pPr>
              <a:lnSpc>
                <a:spcPct val="120000"/>
              </a:lnSpc>
              <a:spcBef>
                <a:spcPts val="0"/>
              </a:spcBef>
            </a:pPr>
            <a:r>
              <a:rPr lang="en-US" sz="1800" dirty="0"/>
              <a:t>Quantify performance using measurable performance metric(s)</a:t>
            </a:r>
          </a:p>
          <a:p>
            <a:pPr>
              <a:lnSpc>
                <a:spcPct val="120000"/>
              </a:lnSpc>
              <a:spcBef>
                <a:spcPts val="0"/>
              </a:spcBef>
            </a:pPr>
            <a:r>
              <a:rPr lang="en-US" sz="1800" dirty="0"/>
              <a:t>Identify those marsh parameters (e.g., platform depth, vegetation species dominance, etc.) to which performance is most sensitive to.</a:t>
            </a:r>
          </a:p>
          <a:p>
            <a:pPr>
              <a:lnSpc>
                <a:spcPct val="120000"/>
              </a:lnSpc>
              <a:spcBef>
                <a:spcPts val="0"/>
              </a:spcBef>
            </a:pPr>
            <a:r>
              <a:rPr lang="en-US" sz="1800" dirty="0"/>
              <a:t>Lead to the development of generalized salt marsh model design guidelines</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13</a:t>
            </a:fld>
            <a:endParaRPr lang="en-US" sz="1000">
              <a:solidFill>
                <a:schemeClr val="tx1">
                  <a:lumMod val="75000"/>
                  <a:lumOff val="25000"/>
                </a:schemeClr>
              </a:solidFill>
              <a:latin typeface="Calibri" panose="020F0502020204030204"/>
            </a:endParaRPr>
          </a:p>
        </p:txBody>
      </p:sp>
      <p:pic>
        <p:nvPicPr>
          <p:cNvPr id="2" name="Picture 2">
            <a:extLst>
              <a:ext uri="{FF2B5EF4-FFF2-40B4-BE49-F238E27FC236}">
                <a16:creationId xmlns:a16="http://schemas.microsoft.com/office/drawing/2014/main" id="{56FE6590-C750-543C-CC5C-63D2A6ACD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8062" y="3425416"/>
            <a:ext cx="4078941" cy="2661490"/>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CF3F5757-46D1-FF23-5472-5E281BEAED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3050" y="3425416"/>
            <a:ext cx="4106750" cy="2661490"/>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6018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Salt Marsh Model: Design</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199" y="838200"/>
            <a:ext cx="2895601" cy="1477328"/>
          </a:xfrm>
        </p:spPr>
        <p:txBody>
          <a:bodyPr wrap="square">
            <a:spAutoFit/>
          </a:bodyPr>
          <a:lstStyle/>
          <a:p>
            <a:pPr>
              <a:lnSpc>
                <a:spcPct val="100000"/>
              </a:lnSpc>
              <a:spcBef>
                <a:spcPts val="0"/>
              </a:spcBef>
            </a:pPr>
            <a:r>
              <a:rPr lang="en-US" sz="1800" dirty="0">
                <a:solidFill>
                  <a:srgbClr val="1D1D1D"/>
                </a:solidFill>
                <a:latin typeface="Calibri" panose="020F0502020204030204" pitchFamily="34" charset="0"/>
              </a:rPr>
              <a:t>Flow diagram of our complete salt marsh model</a:t>
            </a:r>
          </a:p>
          <a:p>
            <a:pPr>
              <a:lnSpc>
                <a:spcPct val="100000"/>
              </a:lnSpc>
              <a:spcBef>
                <a:spcPts val="0"/>
              </a:spcBef>
            </a:pPr>
            <a:r>
              <a:rPr lang="en-US" sz="1800" dirty="0">
                <a:solidFill>
                  <a:srgbClr val="1D1D1D"/>
                </a:solidFill>
                <a:latin typeface="Calibri" panose="020F0502020204030204" pitchFamily="34" charset="0"/>
              </a:rPr>
              <a:t>Performance metrics we will compute</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14</a:t>
            </a:fld>
            <a:endParaRPr lang="en-US" sz="1000">
              <a:solidFill>
                <a:schemeClr val="tx1">
                  <a:lumMod val="75000"/>
                  <a:lumOff val="25000"/>
                </a:schemeClr>
              </a:solidFill>
              <a:latin typeface="Calibri" panose="020F0502020204030204"/>
            </a:endParaRPr>
          </a:p>
        </p:txBody>
      </p:sp>
      <p:pic>
        <p:nvPicPr>
          <p:cNvPr id="5" name="Picture 4">
            <a:extLst>
              <a:ext uri="{FF2B5EF4-FFF2-40B4-BE49-F238E27FC236}">
                <a16:creationId xmlns:a16="http://schemas.microsoft.com/office/drawing/2014/main" id="{889DB652-9396-950A-E8FF-82FBF52CBEAC}"/>
              </a:ext>
            </a:extLst>
          </p:cNvPr>
          <p:cNvPicPr>
            <a:picLocks noChangeAspect="1"/>
          </p:cNvPicPr>
          <p:nvPr/>
        </p:nvPicPr>
        <p:blipFill>
          <a:blip r:embed="rId2"/>
          <a:stretch>
            <a:fillRect/>
          </a:stretch>
        </p:blipFill>
        <p:spPr>
          <a:xfrm>
            <a:off x="3276600" y="829285"/>
            <a:ext cx="8040999" cy="5342915"/>
          </a:xfrm>
          <a:prstGeom prst="rect">
            <a:avLst/>
          </a:prstGeom>
          <a:ln w="3175">
            <a:solidFill>
              <a:schemeClr val="tx1"/>
            </a:solidFill>
          </a:ln>
        </p:spPr>
      </p:pic>
    </p:spTree>
    <p:extLst>
      <p:ext uri="{BB962C8B-B14F-4D97-AF65-F5344CB8AC3E}">
        <p14:creationId xmlns:p14="http://schemas.microsoft.com/office/powerpoint/2010/main" val="11104255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Salt Marsh Model Case Study</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533400" y="914400"/>
            <a:ext cx="6019800" cy="2862322"/>
          </a:xfrm>
        </p:spPr>
        <p:txBody>
          <a:bodyPr wrap="square">
            <a:spAutoFit/>
          </a:bodyPr>
          <a:lstStyle/>
          <a:p>
            <a:pPr marL="0" indent="0">
              <a:lnSpc>
                <a:spcPct val="100000"/>
              </a:lnSpc>
              <a:spcBef>
                <a:spcPts val="0"/>
              </a:spcBef>
              <a:buNone/>
            </a:pPr>
            <a:r>
              <a:rPr lang="en-US" sz="1800" b="1" dirty="0">
                <a:solidFill>
                  <a:srgbClr val="1D1D1D"/>
                </a:solidFill>
                <a:latin typeface="Calibri" panose="020F0502020204030204" pitchFamily="34" charset="0"/>
              </a:rPr>
              <a:t>Case Study Site: Dotson Family Marsh, San Pablo Bay</a:t>
            </a:r>
          </a:p>
          <a:p>
            <a:pPr marL="0" indent="0">
              <a:lnSpc>
                <a:spcPct val="100000"/>
              </a:lnSpc>
              <a:spcBef>
                <a:spcPts val="0"/>
              </a:spcBef>
              <a:buNone/>
            </a:pPr>
            <a:endParaRPr lang="en-US" sz="1800" dirty="0">
              <a:solidFill>
                <a:srgbClr val="1D1D1D"/>
              </a:solidFill>
              <a:latin typeface="Calibri" panose="020F0502020204030204" pitchFamily="34" charset="0"/>
            </a:endParaRPr>
          </a:p>
          <a:p>
            <a:pPr>
              <a:lnSpc>
                <a:spcPct val="100000"/>
              </a:lnSpc>
              <a:spcBef>
                <a:spcPts val="0"/>
              </a:spcBef>
            </a:pPr>
            <a:r>
              <a:rPr lang="en-US" sz="1800" dirty="0">
                <a:solidFill>
                  <a:srgbClr val="1D1D1D"/>
                </a:solidFill>
                <a:latin typeface="Calibri" panose="020F0502020204030204" pitchFamily="34" charset="0"/>
              </a:rPr>
              <a:t>The Dotson Family Marsh is a 238-acre (96 ha) regional park on San Pablo Bay in the East San Francisco Bay Area city of Richmond, California.</a:t>
            </a:r>
          </a:p>
          <a:p>
            <a:pPr>
              <a:lnSpc>
                <a:spcPct val="100000"/>
              </a:lnSpc>
              <a:spcBef>
                <a:spcPts val="0"/>
              </a:spcBef>
            </a:pPr>
            <a:r>
              <a:rPr lang="en-US" sz="1800" dirty="0">
                <a:solidFill>
                  <a:srgbClr val="1D1D1D"/>
                </a:solidFill>
                <a:latin typeface="Calibri" panose="020F0502020204030204" pitchFamily="34" charset="0"/>
              </a:rPr>
              <a:t>In 2009 the East Bay Regional Parks District acquired the marsh site, adding it to Point Pinole Regional Shoreline.</a:t>
            </a:r>
          </a:p>
          <a:p>
            <a:pPr>
              <a:lnSpc>
                <a:spcPct val="100000"/>
              </a:lnSpc>
              <a:spcBef>
                <a:spcPts val="0"/>
              </a:spcBef>
            </a:pPr>
            <a:r>
              <a:rPr lang="en-US" sz="1800" dirty="0">
                <a:solidFill>
                  <a:srgbClr val="1D1D1D"/>
                </a:solidFill>
                <a:latin typeface="Calibri" panose="020F0502020204030204" pitchFamily="34" charset="0"/>
              </a:rPr>
              <a:t>A habitat restoration plan for 60 acres of wetlands and 90 acres of California coastal prairie was subsequently approved.</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15</a:t>
            </a:fld>
            <a:endParaRPr lang="en-US" sz="1000">
              <a:solidFill>
                <a:schemeClr val="tx1">
                  <a:lumMod val="75000"/>
                  <a:lumOff val="25000"/>
                </a:schemeClr>
              </a:solidFill>
              <a:latin typeface="Calibri" panose="020F0502020204030204"/>
            </a:endParaRPr>
          </a:p>
        </p:txBody>
      </p:sp>
      <p:pic>
        <p:nvPicPr>
          <p:cNvPr id="1026" name="Picture 2" descr="undefined">
            <a:extLst>
              <a:ext uri="{FF2B5EF4-FFF2-40B4-BE49-F238E27FC236}">
                <a16:creationId xmlns:a16="http://schemas.microsoft.com/office/drawing/2014/main" id="{70C36913-6D46-7720-9F1D-CD16C371C5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3200" y="1002392"/>
            <a:ext cx="5105400" cy="382905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E11AE11-8ECC-C9AE-9E48-D91926CE27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3505200"/>
            <a:ext cx="4417345" cy="2599791"/>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9348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Salt Marsh Model Case Study</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6553200" y="5124271"/>
            <a:ext cx="4661626" cy="1200329"/>
          </a:xfrm>
        </p:spPr>
        <p:txBody>
          <a:bodyPr wrap="square">
            <a:spAutoFit/>
          </a:bodyPr>
          <a:lstStyle/>
          <a:p>
            <a:pPr marL="0" indent="0">
              <a:lnSpc>
                <a:spcPct val="100000"/>
              </a:lnSpc>
              <a:spcBef>
                <a:spcPts val="0"/>
              </a:spcBef>
              <a:buNone/>
            </a:pPr>
            <a:r>
              <a:rPr lang="en-US" sz="1800" dirty="0">
                <a:solidFill>
                  <a:srgbClr val="1D1D1D"/>
                </a:solidFill>
                <a:latin typeface="Calibri" panose="020F0502020204030204" pitchFamily="34" charset="0"/>
              </a:rPr>
              <a:t>Vegetation coverage, Dotson Family Marsh</a:t>
            </a:r>
          </a:p>
          <a:p>
            <a:pPr>
              <a:lnSpc>
                <a:spcPct val="100000"/>
              </a:lnSpc>
              <a:spcBef>
                <a:spcPts val="0"/>
              </a:spcBef>
            </a:pPr>
            <a:r>
              <a:rPr lang="en-US" sz="1800" dirty="0">
                <a:solidFill>
                  <a:srgbClr val="1D1D1D"/>
                </a:solidFill>
                <a:latin typeface="Calibri" panose="020F0502020204030204" pitchFamily="34" charset="0"/>
              </a:rPr>
              <a:t>The colors represent different species.</a:t>
            </a:r>
          </a:p>
          <a:p>
            <a:pPr>
              <a:lnSpc>
                <a:spcPct val="100000"/>
              </a:lnSpc>
              <a:spcBef>
                <a:spcPts val="0"/>
              </a:spcBef>
            </a:pPr>
            <a:r>
              <a:rPr lang="en-US" sz="1800" dirty="0">
                <a:solidFill>
                  <a:srgbClr val="1D1D1D"/>
                </a:solidFill>
                <a:latin typeface="Calibri" panose="020F0502020204030204" pitchFamily="34" charset="0"/>
              </a:rPr>
              <a:t>The site started out with no vegetation. This snapshot is a few years after installation.</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16</a:t>
            </a:fld>
            <a:endParaRPr lang="en-US" sz="1000">
              <a:solidFill>
                <a:schemeClr val="tx1">
                  <a:lumMod val="75000"/>
                  <a:lumOff val="25000"/>
                </a:schemeClr>
              </a:solidFill>
              <a:latin typeface="Calibri" panose="020F0502020204030204"/>
            </a:endParaRPr>
          </a:p>
        </p:txBody>
      </p:sp>
      <p:pic>
        <p:nvPicPr>
          <p:cNvPr id="2" name="Picture 1">
            <a:extLst>
              <a:ext uri="{FF2B5EF4-FFF2-40B4-BE49-F238E27FC236}">
                <a16:creationId xmlns:a16="http://schemas.microsoft.com/office/drawing/2014/main" id="{A4ED802A-E48A-A751-8947-7949DA61E94B}"/>
              </a:ext>
            </a:extLst>
          </p:cNvPr>
          <p:cNvPicPr>
            <a:picLocks noChangeAspect="1"/>
          </p:cNvPicPr>
          <p:nvPr/>
        </p:nvPicPr>
        <p:blipFill>
          <a:blip r:embed="rId2"/>
          <a:stretch>
            <a:fillRect/>
          </a:stretch>
        </p:blipFill>
        <p:spPr>
          <a:xfrm>
            <a:off x="6553200" y="838203"/>
            <a:ext cx="4661625" cy="4302201"/>
          </a:xfrm>
          <a:prstGeom prst="rect">
            <a:avLst/>
          </a:prstGeom>
        </p:spPr>
      </p:pic>
      <p:pic>
        <p:nvPicPr>
          <p:cNvPr id="5" name="Picture 4">
            <a:extLst>
              <a:ext uri="{FF2B5EF4-FFF2-40B4-BE49-F238E27FC236}">
                <a16:creationId xmlns:a16="http://schemas.microsoft.com/office/drawing/2014/main" id="{04045FB2-043B-C81C-791A-B3991164F503}"/>
              </a:ext>
            </a:extLst>
          </p:cNvPr>
          <p:cNvPicPr>
            <a:picLocks noChangeAspect="1"/>
          </p:cNvPicPr>
          <p:nvPr/>
        </p:nvPicPr>
        <p:blipFill>
          <a:blip r:embed="rId3"/>
          <a:stretch>
            <a:fillRect/>
          </a:stretch>
        </p:blipFill>
        <p:spPr>
          <a:xfrm>
            <a:off x="1053375" y="838203"/>
            <a:ext cx="4661625" cy="4842142"/>
          </a:xfrm>
          <a:prstGeom prst="rect">
            <a:avLst/>
          </a:prstGeom>
        </p:spPr>
      </p:pic>
      <p:sp>
        <p:nvSpPr>
          <p:cNvPr id="7" name="Content Placeholder 3">
            <a:extLst>
              <a:ext uri="{FF2B5EF4-FFF2-40B4-BE49-F238E27FC236}">
                <a16:creationId xmlns:a16="http://schemas.microsoft.com/office/drawing/2014/main" id="{EDE2C2C1-744A-CF86-B9E7-8DEBBBADDD9D}"/>
              </a:ext>
            </a:extLst>
          </p:cNvPr>
          <p:cNvSpPr txBox="1">
            <a:spLocks/>
          </p:cNvSpPr>
          <p:nvPr/>
        </p:nvSpPr>
        <p:spPr>
          <a:xfrm>
            <a:off x="1490365" y="5715000"/>
            <a:ext cx="3754010" cy="369332"/>
          </a:xfrm>
          <a:prstGeom prst="rect">
            <a:avLst/>
          </a:prstGeom>
        </p:spPr>
        <p:txBody>
          <a:bodyPr vert="horz" wrap="square" lIns="91440" tIns="45720" rIns="91440" bIns="45720" rtlCol="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lnSpc>
                <a:spcPct val="100000"/>
              </a:lnSpc>
              <a:spcBef>
                <a:spcPts val="0"/>
              </a:spcBef>
              <a:spcAft>
                <a:spcPts val="0"/>
              </a:spcAft>
              <a:buNone/>
            </a:pPr>
            <a:r>
              <a:rPr lang="en-US" sz="1800" dirty="0">
                <a:solidFill>
                  <a:srgbClr val="1D1D1D"/>
                </a:solidFill>
                <a:latin typeface="Calibri" panose="020F0502020204030204" pitchFamily="34" charset="0"/>
              </a:rPr>
              <a:t>Elevations, Dotson Family Marsh</a:t>
            </a:r>
          </a:p>
        </p:txBody>
      </p:sp>
    </p:spTree>
    <p:extLst>
      <p:ext uri="{BB962C8B-B14F-4D97-AF65-F5344CB8AC3E}">
        <p14:creationId xmlns:p14="http://schemas.microsoft.com/office/powerpoint/2010/main" val="3468786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Salt Marsh Model Case Study</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609600" y="1023878"/>
            <a:ext cx="4495800" cy="2246769"/>
          </a:xfrm>
        </p:spPr>
        <p:txBody>
          <a:bodyPr wrap="square">
            <a:spAutoFit/>
          </a:bodyPr>
          <a:lstStyle/>
          <a:p>
            <a:pPr>
              <a:lnSpc>
                <a:spcPct val="100000"/>
              </a:lnSpc>
              <a:spcBef>
                <a:spcPts val="0"/>
              </a:spcBef>
            </a:pPr>
            <a:r>
              <a:rPr lang="en-US" sz="2000" dirty="0">
                <a:solidFill>
                  <a:srgbClr val="1D1D1D"/>
                </a:solidFill>
                <a:latin typeface="Calibri" panose="020F0502020204030204" pitchFamily="34" charset="0"/>
              </a:rPr>
              <a:t>Map showing the larger model (Nederhoff et al. 2021) that we nested our salt marsh model into.</a:t>
            </a:r>
          </a:p>
          <a:p>
            <a:pPr>
              <a:lnSpc>
                <a:spcPct val="100000"/>
              </a:lnSpc>
              <a:spcBef>
                <a:spcPts val="0"/>
              </a:spcBef>
            </a:pPr>
            <a:r>
              <a:rPr lang="en-US" sz="2000" dirty="0">
                <a:solidFill>
                  <a:srgbClr val="1D1D1D"/>
                </a:solidFill>
                <a:latin typeface="Calibri" panose="020F0502020204030204" pitchFamily="34" charset="0"/>
              </a:rPr>
              <a:t>This larger model will be used to generate water level and wave boundary conditions for our smaller salt marsh model.</a:t>
            </a:r>
            <a:endParaRPr lang="en-US" dirty="0"/>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17</a:t>
            </a:fld>
            <a:endParaRPr lang="en-US" sz="1000">
              <a:solidFill>
                <a:schemeClr val="tx1">
                  <a:lumMod val="75000"/>
                  <a:lumOff val="25000"/>
                </a:schemeClr>
              </a:solidFill>
              <a:latin typeface="Calibri" panose="020F0502020204030204"/>
            </a:endParaRPr>
          </a:p>
        </p:txBody>
      </p:sp>
      <p:pic>
        <p:nvPicPr>
          <p:cNvPr id="2" name="Picture 1">
            <a:extLst>
              <a:ext uri="{FF2B5EF4-FFF2-40B4-BE49-F238E27FC236}">
                <a16:creationId xmlns:a16="http://schemas.microsoft.com/office/drawing/2014/main" id="{C3534ABC-0E54-CBB7-772F-1857AA72D8FE}"/>
              </a:ext>
            </a:extLst>
          </p:cNvPr>
          <p:cNvPicPr>
            <a:picLocks noChangeAspect="1"/>
          </p:cNvPicPr>
          <p:nvPr/>
        </p:nvPicPr>
        <p:blipFill>
          <a:blip r:embed="rId2"/>
          <a:stretch>
            <a:fillRect/>
          </a:stretch>
        </p:blipFill>
        <p:spPr>
          <a:xfrm>
            <a:off x="5204624" y="1036726"/>
            <a:ext cx="6225376" cy="5135473"/>
          </a:xfrm>
          <a:prstGeom prst="rect">
            <a:avLst/>
          </a:prstGeom>
          <a:ln w="3175">
            <a:solidFill>
              <a:schemeClr val="tx1"/>
            </a:solidFill>
          </a:ln>
        </p:spPr>
      </p:pic>
    </p:spTree>
    <p:extLst>
      <p:ext uri="{BB962C8B-B14F-4D97-AF65-F5344CB8AC3E}">
        <p14:creationId xmlns:p14="http://schemas.microsoft.com/office/powerpoint/2010/main" val="2288996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Hydro-Ecological Model Development</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533400" y="833444"/>
            <a:ext cx="6629400" cy="5414963"/>
          </a:xfrm>
        </p:spPr>
        <p:txBody>
          <a:bodyPr>
            <a:noAutofit/>
          </a:bodyPr>
          <a:lstStyle/>
          <a:p>
            <a:pPr>
              <a:lnSpc>
                <a:spcPct val="100000"/>
              </a:lnSpc>
              <a:spcBef>
                <a:spcPts val="0"/>
              </a:spcBef>
            </a:pPr>
            <a:r>
              <a:rPr lang="en-US" sz="1800" dirty="0"/>
              <a:t>Initiated long-term collaboration with Deltares to explore the modeling of salt marshes with the goal of informing design for specific performance objectives.</a:t>
            </a:r>
          </a:p>
          <a:p>
            <a:pPr>
              <a:lnSpc>
                <a:spcPct val="100000"/>
              </a:lnSpc>
              <a:spcBef>
                <a:spcPts val="0"/>
              </a:spcBef>
            </a:pPr>
            <a:r>
              <a:rPr lang="en-US" sz="1800" dirty="0"/>
              <a:t>Designed the dynamic salt marsh model. The model will dynamically couple hydrodynamics (Delft3D), waves (Waves-D), vegetation (NBSDynamics), and morphology (SEMIDEC) models. This work was performed in collaboration with IWR (Dr. Matt Smith) and Deltares.</a:t>
            </a:r>
          </a:p>
          <a:p>
            <a:pPr>
              <a:lnSpc>
                <a:spcPct val="100000"/>
              </a:lnSpc>
              <a:spcBef>
                <a:spcPts val="0"/>
              </a:spcBef>
            </a:pPr>
            <a:r>
              <a:rPr lang="en-US" sz="1800" dirty="0"/>
              <a:t>Working meeting with Deltares (in Delft) Oct 24-27: Finalizing and linking the components of the salt marsh model (hydrodynamics + waves + sediment, morphology, and vegetation growth / death)</a:t>
            </a:r>
          </a:p>
          <a:p>
            <a:pPr>
              <a:lnSpc>
                <a:spcPct val="100000"/>
              </a:lnSpc>
              <a:spcBef>
                <a:spcPts val="0"/>
              </a:spcBef>
            </a:pPr>
            <a:r>
              <a:rPr lang="en-US" sz="1800" dirty="0"/>
              <a:t>Weekly meetings with Deltares Delft 3D experts to continue to make progress on the model</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18</a:t>
            </a:fld>
            <a:endParaRPr lang="en-US" sz="1000">
              <a:solidFill>
                <a:schemeClr val="tx1">
                  <a:lumMod val="75000"/>
                  <a:lumOff val="25000"/>
                </a:schemeClr>
              </a:solidFill>
              <a:latin typeface="Calibri" panose="020F0502020204030204"/>
            </a:endParaRPr>
          </a:p>
        </p:txBody>
      </p:sp>
      <p:pic>
        <p:nvPicPr>
          <p:cNvPr id="1028" name="Picture 4" descr="aerial view of marina">
            <a:extLst>
              <a:ext uri="{FF2B5EF4-FFF2-40B4-BE49-F238E27FC236}">
                <a16:creationId xmlns:a16="http://schemas.microsoft.com/office/drawing/2014/main" id="{408E6DB1-C27C-F1CD-7172-CD2C5F3F4C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1400" y="3581938"/>
            <a:ext cx="3999693" cy="266646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C3FF63C6-85AA-632C-84FE-561004BB7E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5243" y="838738"/>
            <a:ext cx="3995851" cy="2666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32529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Hydro-Ecological Model Development</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200" y="833444"/>
            <a:ext cx="7162800" cy="5414963"/>
          </a:xfrm>
        </p:spPr>
        <p:txBody>
          <a:bodyPr>
            <a:noAutofit/>
          </a:bodyPr>
          <a:lstStyle/>
          <a:p>
            <a:pPr>
              <a:lnSpc>
                <a:spcPct val="100000"/>
              </a:lnSpc>
              <a:spcBef>
                <a:spcPts val="0"/>
              </a:spcBef>
            </a:pPr>
            <a:r>
              <a:rPr lang="en-US" sz="1800" dirty="0"/>
              <a:t>Matt spent 2 weeks and John spent 1 month at Deltares in July to learn about the vegetation life cycle model NBSDynamics and to develop our salt marsh model, which will dynamically couple hydrodynamics (Delft3D), waves (Waves-D), vegetation (NBSDynamics), and morphology (SEMIDEC) models.</a:t>
            </a:r>
          </a:p>
          <a:p>
            <a:pPr>
              <a:lnSpc>
                <a:spcPct val="100000"/>
              </a:lnSpc>
              <a:spcBef>
                <a:spcPts val="0"/>
              </a:spcBef>
            </a:pPr>
            <a:r>
              <a:rPr lang="en-US" sz="1800" dirty="0"/>
              <a:t>Case study under development for an ecosystem restoration site in San Francisco Bay.</a:t>
            </a:r>
          </a:p>
          <a:p>
            <a:pPr>
              <a:lnSpc>
                <a:spcPct val="100000"/>
              </a:lnSpc>
              <a:spcBef>
                <a:spcPts val="0"/>
              </a:spcBef>
            </a:pPr>
            <a:r>
              <a:rPr lang="en-US" sz="1800" dirty="0"/>
              <a:t>John led an EGU session on nature-based features (including salt marshes) and their design</a:t>
            </a:r>
          </a:p>
          <a:p>
            <a:pPr>
              <a:lnSpc>
                <a:spcPct val="100000"/>
              </a:lnSpc>
              <a:spcBef>
                <a:spcPts val="0"/>
              </a:spcBef>
            </a:pPr>
            <a:r>
              <a:rPr lang="en-US" sz="1800" dirty="0"/>
              <a:t>Matt submitted an abstract for our team to present on this salt marsh model at DMDU conference in October in Delft.</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19</a:t>
            </a:fld>
            <a:endParaRPr lang="en-US" sz="1000">
              <a:solidFill>
                <a:schemeClr val="tx1">
                  <a:lumMod val="75000"/>
                  <a:lumOff val="25000"/>
                </a:schemeClr>
              </a:solidFill>
              <a:latin typeface="Calibri" panose="020F0502020204030204"/>
            </a:endParaRPr>
          </a:p>
        </p:txBody>
      </p:sp>
      <p:pic>
        <p:nvPicPr>
          <p:cNvPr id="7" name="Picture 8" descr="Satellite Detail of the San Francisco Bay, San Pablo Bay and Suisun Bay">
            <a:extLst>
              <a:ext uri="{FF2B5EF4-FFF2-40B4-BE49-F238E27FC236}">
                <a16:creationId xmlns:a16="http://schemas.microsoft.com/office/drawing/2014/main" id="{C231D516-6EE2-DA6E-6AE8-743CA0772C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15250" y="914400"/>
            <a:ext cx="3714750" cy="2776388"/>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E2EC876D-3B4F-C8FE-A381-048CC6FC6B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5250" y="3771900"/>
            <a:ext cx="3714750" cy="247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8827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3100" b="1" dirty="0"/>
              <a:t>Objective: Integrated Hydro-Ecological Modeling</a:t>
            </a: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200" y="861394"/>
            <a:ext cx="6419517" cy="5414963"/>
          </a:xfrm>
        </p:spPr>
        <p:txBody>
          <a:bodyPr>
            <a:noAutofit/>
          </a:bodyPr>
          <a:lstStyle/>
          <a:p>
            <a:pPr marL="342900" indent="-342900">
              <a:lnSpc>
                <a:spcPct val="120000"/>
              </a:lnSpc>
              <a:spcBef>
                <a:spcPts val="0"/>
              </a:spcBef>
            </a:pPr>
            <a:r>
              <a:rPr lang="en-US" sz="1800" dirty="0"/>
              <a:t>Develop integrated hydro-ecological models that simulate the complex and dynamics interactions between hydrology, meteorology, climate, water quality (salinity, temperature, nutrients), soil chemistry, vegetation, and morphology processes.</a:t>
            </a:r>
          </a:p>
          <a:p>
            <a:pPr marL="342900" indent="-342900">
              <a:lnSpc>
                <a:spcPct val="120000"/>
              </a:lnSpc>
              <a:spcBef>
                <a:spcPts val="0"/>
              </a:spcBef>
            </a:pPr>
            <a:r>
              <a:rPr lang="en-US" sz="1800" dirty="0"/>
              <a:t>Models will enable evaluating system vulnerabilities and identifying adaptation pathways to improve the resilience of coastal ecosystems to environmental stresses, such as increasing frequency and intensity of coastal storm surges and extreme precipitation events, rising sea levels, decreasing freshwater flows, and increased salinity intrusion. </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a:t>
            </a:fld>
            <a:endParaRPr lang="en-US" sz="1000">
              <a:solidFill>
                <a:schemeClr val="tx1">
                  <a:lumMod val="75000"/>
                  <a:lumOff val="25000"/>
                </a:schemeClr>
              </a:solidFill>
              <a:latin typeface="Calibri" panose="020F0502020204030204"/>
            </a:endParaRPr>
          </a:p>
        </p:txBody>
      </p:sp>
      <p:pic>
        <p:nvPicPr>
          <p:cNvPr id="5" name="Picture 4">
            <a:extLst>
              <a:ext uri="{FF2B5EF4-FFF2-40B4-BE49-F238E27FC236}">
                <a16:creationId xmlns:a16="http://schemas.microsoft.com/office/drawing/2014/main" id="{E6663A4C-1959-4949-B017-51093C37BB49}"/>
              </a:ext>
            </a:extLst>
          </p:cNvPr>
          <p:cNvPicPr>
            <a:picLocks noChangeAspect="1"/>
          </p:cNvPicPr>
          <p:nvPr/>
        </p:nvPicPr>
        <p:blipFill>
          <a:blip r:embed="rId2"/>
          <a:stretch>
            <a:fillRect/>
          </a:stretch>
        </p:blipFill>
        <p:spPr>
          <a:xfrm>
            <a:off x="9461834" y="974172"/>
            <a:ext cx="2120566" cy="2073790"/>
          </a:xfrm>
          <a:prstGeom prst="rect">
            <a:avLst/>
          </a:prstGeom>
        </p:spPr>
      </p:pic>
      <p:pic>
        <p:nvPicPr>
          <p:cNvPr id="7" name="Picture 6">
            <a:extLst>
              <a:ext uri="{FF2B5EF4-FFF2-40B4-BE49-F238E27FC236}">
                <a16:creationId xmlns:a16="http://schemas.microsoft.com/office/drawing/2014/main" id="{C2ACEC96-9D9D-7246-AFD5-6AE0E1BFB58C}"/>
              </a:ext>
            </a:extLst>
          </p:cNvPr>
          <p:cNvPicPr>
            <a:picLocks noChangeAspect="1"/>
          </p:cNvPicPr>
          <p:nvPr/>
        </p:nvPicPr>
        <p:blipFill>
          <a:blip r:embed="rId3"/>
          <a:stretch>
            <a:fillRect/>
          </a:stretch>
        </p:blipFill>
        <p:spPr>
          <a:xfrm>
            <a:off x="7023434" y="974171"/>
            <a:ext cx="2291683" cy="1946755"/>
          </a:xfrm>
          <a:prstGeom prst="rect">
            <a:avLst/>
          </a:prstGeom>
        </p:spPr>
      </p:pic>
      <p:pic>
        <p:nvPicPr>
          <p:cNvPr id="2050" name="Picture 2" descr="Hatches Harbor salt marsh">
            <a:extLst>
              <a:ext uri="{FF2B5EF4-FFF2-40B4-BE49-F238E27FC236}">
                <a16:creationId xmlns:a16="http://schemas.microsoft.com/office/drawing/2014/main" id="{0C945BCB-A443-AFEF-B158-6BF4174E67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51069" y="3039779"/>
            <a:ext cx="4531331" cy="3056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75418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Products: Hydro-Ecological Salt Marsh Model</a:t>
            </a: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200" y="833444"/>
            <a:ext cx="7010400" cy="5414963"/>
          </a:xfrm>
        </p:spPr>
        <p:txBody>
          <a:bodyPr>
            <a:noAutofit/>
          </a:bodyPr>
          <a:lstStyle/>
          <a:p>
            <a:pPr>
              <a:lnSpc>
                <a:spcPct val="100000"/>
              </a:lnSpc>
              <a:spcBef>
                <a:spcPts val="0"/>
              </a:spcBef>
            </a:pPr>
            <a:r>
              <a:rPr lang="en-US" sz="1800" dirty="0"/>
              <a:t>Developed an open-source python package that couples hydro-morpho-dynamic and vegetation models to compute sedimentation, erosion, and diagenesis of organic matter on salt marshes.</a:t>
            </a:r>
          </a:p>
          <a:p>
            <a:pPr lvl="1">
              <a:lnSpc>
                <a:spcPct val="100000"/>
              </a:lnSpc>
              <a:spcBef>
                <a:spcPts val="0"/>
              </a:spcBef>
            </a:pPr>
            <a:r>
              <a:rPr lang="en-US" sz="1800" dirty="0"/>
              <a:t>Dynamical version of the SEMIDEC model (Morris and Bowden, 1986)</a:t>
            </a:r>
          </a:p>
          <a:p>
            <a:pPr lvl="1">
              <a:lnSpc>
                <a:spcPct val="100000"/>
              </a:lnSpc>
              <a:spcBef>
                <a:spcPts val="0"/>
              </a:spcBef>
            </a:pPr>
            <a:r>
              <a:rPr lang="en-US" sz="1800" dirty="0"/>
              <a:t>Model agnostic</a:t>
            </a:r>
          </a:p>
          <a:p>
            <a:pPr lvl="1">
              <a:lnSpc>
                <a:spcPct val="100000"/>
              </a:lnSpc>
              <a:spcBef>
                <a:spcPts val="0"/>
              </a:spcBef>
            </a:pPr>
            <a:r>
              <a:rPr lang="en-US" sz="1800" dirty="0"/>
              <a:t>Drives Marsh Equilibrium Model (MEM) outputs</a:t>
            </a:r>
          </a:p>
          <a:p>
            <a:pPr>
              <a:lnSpc>
                <a:spcPct val="100000"/>
              </a:lnSpc>
              <a:spcBef>
                <a:spcPts val="0"/>
              </a:spcBef>
            </a:pPr>
            <a:r>
              <a:rPr lang="en-US" sz="1800" dirty="0"/>
              <a:t>This package is being coupled with Delft3D and NBSDynamics</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20</a:t>
            </a:fld>
            <a:endParaRPr lang="en-US" sz="1000">
              <a:solidFill>
                <a:schemeClr val="tx1">
                  <a:lumMod val="75000"/>
                  <a:lumOff val="25000"/>
                </a:schemeClr>
              </a:solidFill>
              <a:latin typeface="Calibri" panose="020F0502020204030204"/>
            </a:endParaRPr>
          </a:p>
        </p:txBody>
      </p:sp>
      <p:pic>
        <p:nvPicPr>
          <p:cNvPr id="5" name="Picture 4" descr="aerial view of marina">
            <a:extLst>
              <a:ext uri="{FF2B5EF4-FFF2-40B4-BE49-F238E27FC236}">
                <a16:creationId xmlns:a16="http://schemas.microsoft.com/office/drawing/2014/main" id="{9AD8C37F-1998-28F0-021B-177A392FA0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8906" y="3581938"/>
            <a:ext cx="3999693" cy="266646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F361E1D0-24BE-3256-55B6-277F7BF86E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62749" y="838738"/>
            <a:ext cx="3995851" cy="2666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084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Products: Journal Publications</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200" y="833444"/>
            <a:ext cx="6934200" cy="5414963"/>
          </a:xfrm>
        </p:spPr>
        <p:txBody>
          <a:bodyPr>
            <a:noAutofit/>
          </a:bodyPr>
          <a:lstStyle/>
          <a:p>
            <a:pPr>
              <a:lnSpc>
                <a:spcPct val="100000"/>
              </a:lnSpc>
              <a:spcBef>
                <a:spcPts val="0"/>
              </a:spcBef>
            </a:pPr>
            <a:r>
              <a:rPr lang="en-US" sz="1800" dirty="0"/>
              <a:t>Steinschneider, S., Herman, J. D., Kucharski, J., Abellera, M., &amp; Ruggiero, P. (2023). Uncertainty decomposition to understand the influence of water systems model error in climate vulnerability assessments. </a:t>
            </a:r>
            <a:r>
              <a:rPr lang="en-US" sz="1800" i="1" dirty="0"/>
              <a:t>Water Resources Research</a:t>
            </a:r>
            <a:r>
              <a:rPr lang="en-US" sz="1800" dirty="0"/>
              <a:t>, 59, e2022WR032349. </a:t>
            </a:r>
            <a:r>
              <a:rPr lang="en-US" sz="1800" dirty="0">
                <a:hlinkClick r:id="rId2"/>
              </a:rPr>
              <a:t>https://doi.org/10.1029/2022WR032349</a:t>
            </a:r>
            <a:endParaRPr lang="en-US" sz="1800" dirty="0"/>
          </a:p>
          <a:p>
            <a:pPr lvl="1">
              <a:lnSpc>
                <a:spcPct val="100000"/>
              </a:lnSpc>
              <a:spcBef>
                <a:spcPts val="0"/>
              </a:spcBef>
            </a:pPr>
            <a:r>
              <a:rPr lang="en-US" sz="1800" dirty="0"/>
              <a:t>To accurately characterize coastal flood hazards, we must consider both natural water level variability and climate change-induced sea-level rise.</a:t>
            </a:r>
          </a:p>
          <a:p>
            <a:pPr lvl="1">
              <a:lnSpc>
                <a:spcPct val="100000"/>
              </a:lnSpc>
              <a:spcBef>
                <a:spcPts val="0"/>
              </a:spcBef>
            </a:pPr>
            <a:r>
              <a:rPr lang="en-US" sz="1800" dirty="0"/>
              <a:t>We developed a paleo-proxy-based reconstruction of coastal flood events over the last 500 yr to capture natural water level variability and superimpose that reconstruction onto expected sea-level rise to explore interannual and multidecadal variability in plausible future coastal flood risk.</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21</a:t>
            </a:fld>
            <a:endParaRPr lang="en-US" sz="1000">
              <a:solidFill>
                <a:schemeClr val="tx1">
                  <a:lumMod val="75000"/>
                  <a:lumOff val="25000"/>
                </a:schemeClr>
              </a:solidFill>
              <a:latin typeface="Calibri" panose="020F0502020204030204"/>
            </a:endParaRPr>
          </a:p>
        </p:txBody>
      </p:sp>
      <p:pic>
        <p:nvPicPr>
          <p:cNvPr id="5" name="Picture 4" descr="aerial view of marina">
            <a:extLst>
              <a:ext uri="{FF2B5EF4-FFF2-40B4-BE49-F238E27FC236}">
                <a16:creationId xmlns:a16="http://schemas.microsoft.com/office/drawing/2014/main" id="{20F4CE62-F732-3855-E49F-FEBC2CE4D5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8906" y="3581938"/>
            <a:ext cx="3999693" cy="266646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708CF2C-8E2F-98DE-5BE4-E1348D1AC3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62749" y="838738"/>
            <a:ext cx="3995851" cy="2666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66127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Products: Journal Publications</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200" y="833444"/>
            <a:ext cx="11125200" cy="5414963"/>
          </a:xfrm>
        </p:spPr>
        <p:txBody>
          <a:bodyPr>
            <a:noAutofit/>
          </a:bodyPr>
          <a:lstStyle/>
          <a:p>
            <a:pPr>
              <a:lnSpc>
                <a:spcPct val="100000"/>
              </a:lnSpc>
              <a:spcBef>
                <a:spcPts val="0"/>
              </a:spcBef>
            </a:pPr>
            <a:r>
              <a:rPr lang="en-US" sz="1800" dirty="0"/>
              <a:t>Mukhopadhyay, S., Leung, M., Cagigal, L., Kucharski, J., Ruggiero, P., &amp; Steinschneider, S. (2023). Understanding the natural variability of still water levels in the San Francisco Bay over the past 500 yr: Implications for future coastal flood risk. </a:t>
            </a:r>
            <a:r>
              <a:rPr lang="en-US" sz="1800" i="1" dirty="0"/>
              <a:t>Journal of Geophysical Research: Oceans</a:t>
            </a:r>
            <a:r>
              <a:rPr lang="en-US" sz="1800" dirty="0"/>
              <a:t>, 128, e2022JC019012. </a:t>
            </a:r>
            <a:r>
              <a:rPr lang="en-US" sz="1800" dirty="0">
                <a:hlinkClick r:id="rId2"/>
              </a:rPr>
              <a:t>https://doi.org/10.1029/2022JC019012</a:t>
            </a:r>
            <a:endParaRPr lang="en-US" sz="1800" dirty="0"/>
          </a:p>
          <a:p>
            <a:pPr lvl="1">
              <a:lnSpc>
                <a:spcPct val="100000"/>
              </a:lnSpc>
              <a:spcBef>
                <a:spcPts val="0"/>
              </a:spcBef>
            </a:pPr>
            <a:r>
              <a:rPr lang="en-US" sz="1800" dirty="0"/>
              <a:t>Climate vulnerability assessments rely on water infrastructure system models that imperfectly predict performance metrics under ensembles of future scenarios.</a:t>
            </a:r>
          </a:p>
          <a:p>
            <a:pPr lvl="1">
              <a:lnSpc>
                <a:spcPct val="100000"/>
              </a:lnSpc>
              <a:spcBef>
                <a:spcPts val="0"/>
              </a:spcBef>
            </a:pPr>
            <a:r>
              <a:rPr lang="en-US" sz="1800" dirty="0"/>
              <a:t>Reduced complexity system representations are needed to support these assessments, especially when large ensembles are used to better characterize future uncertainties.</a:t>
            </a:r>
          </a:p>
          <a:p>
            <a:pPr lvl="1">
              <a:lnSpc>
                <a:spcPct val="100000"/>
              </a:lnSpc>
              <a:spcBef>
                <a:spcPts val="0"/>
              </a:spcBef>
            </a:pPr>
            <a:r>
              <a:rPr lang="en-US" sz="1800" dirty="0"/>
              <a:t>An important question is whether the total uncertainty in the output metrics is primarily attributable to the climate ensemble or to the systems model itself.</a:t>
            </a:r>
          </a:p>
          <a:p>
            <a:pPr lvl="1">
              <a:lnSpc>
                <a:spcPct val="100000"/>
              </a:lnSpc>
              <a:spcBef>
                <a:spcPts val="0"/>
              </a:spcBef>
            </a:pPr>
            <a:r>
              <a:rPr lang="en-US" sz="1800" dirty="0"/>
              <a:t>We developed a method to address this question by combining time series error models of performance metrics with time-varying Sobol sensitivity analysis. The method is applied to a reduced complexity water resource systems model to demonstrate the decomposition of flood risk and water supply uncertainties under an ensemble of climate change scenarios.</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22</a:t>
            </a:fld>
            <a:endParaRPr lang="en-US" sz="10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37692468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FY23 Products: Conference Presentations</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200" y="833444"/>
            <a:ext cx="11201400" cy="5414963"/>
          </a:xfrm>
        </p:spPr>
        <p:txBody>
          <a:bodyPr>
            <a:noAutofit/>
          </a:bodyPr>
          <a:lstStyle/>
          <a:p>
            <a:pPr>
              <a:lnSpc>
                <a:spcPct val="100000"/>
              </a:lnSpc>
              <a:spcBef>
                <a:spcPts val="0"/>
              </a:spcBef>
            </a:pPr>
            <a:r>
              <a:rPr lang="en-US" sz="1800" dirty="0"/>
              <a:t>European Geophysical Union Conference, April 2023</a:t>
            </a:r>
          </a:p>
          <a:p>
            <a:pPr lvl="1">
              <a:lnSpc>
                <a:spcPct val="100000"/>
              </a:lnSpc>
              <a:spcBef>
                <a:spcPts val="0"/>
              </a:spcBef>
            </a:pPr>
            <a:r>
              <a:rPr lang="en-US" sz="1800" dirty="0"/>
              <a:t>Todd E. Steissberg, Billy E. Johnson, and Zhonglong Zhang, 2023. Eco-Hydrology Engineering Design Tool - ClearWater Capabilities - General Constituents, Nutrients, and Contaminants. European Geophysical Union General Assembly 2023. Vienna, Austria</a:t>
            </a:r>
          </a:p>
          <a:p>
            <a:pPr lvl="1">
              <a:lnSpc>
                <a:spcPct val="100000"/>
              </a:lnSpc>
              <a:spcBef>
                <a:spcPts val="0"/>
              </a:spcBef>
            </a:pPr>
            <a:r>
              <a:rPr lang="en-US" sz="1800" dirty="0"/>
              <a:t>John Kucharski, Scott Steinschneider, Jennifer Olszewski, Jonathan Herman, Saiful Rahat, Patrick Ray, Wyatt Arnold, and Romain Maendly, 2023. Linking Exploratory Scenarios to Process-Informed Insights in Climate Vulnerability Assessments. European Geophysical Union General Assembly 2023. Vienna, Austria</a:t>
            </a:r>
          </a:p>
          <a:p>
            <a:pPr lvl="1">
              <a:lnSpc>
                <a:spcPct val="100000"/>
              </a:lnSpc>
              <a:spcBef>
                <a:spcPts val="0"/>
              </a:spcBef>
            </a:pPr>
            <a:r>
              <a:rPr lang="en-US" sz="1800" dirty="0"/>
              <a:t>Jennifer Olszewski, John Kucharski, Matthew Smith, Marriah Abellera, and Todd Steissberg, 2023.  Nature-Based Features: Developing a Framework to Shift Them from Risky Investments to Reliable and Robust Solutions. European Geophysical Union General Assembly 2023. Vienna, Austria</a:t>
            </a:r>
          </a:p>
          <a:p>
            <a:pPr lvl="1">
              <a:lnSpc>
                <a:spcPct val="100000"/>
              </a:lnSpc>
              <a:spcBef>
                <a:spcPts val="0"/>
              </a:spcBef>
            </a:pPr>
            <a:r>
              <a:rPr lang="en-US" sz="1800" dirty="0"/>
              <a:t>Estifanos Addisu Yimer, Billy Johnson, Jiri Nossent, Todd E. Steissberg, Hans Van de Vyver, and Ann van Griensven, 2023. Session: Nature-Based Solutions to Protect Against Hydro-Meteorological Extremes. European Geophysical Union General Assembly 2023. Vienna, Austria.</a:t>
            </a:r>
          </a:p>
          <a:p>
            <a:pPr>
              <a:lnSpc>
                <a:spcPct val="100000"/>
              </a:lnSpc>
              <a:spcBef>
                <a:spcPts val="0"/>
              </a:spcBef>
            </a:pPr>
            <a:r>
              <a:rPr lang="en-US" sz="1800" dirty="0"/>
              <a:t>Decision Making Under Deep Uncertainty (DMDU) Conference, Delft, The Netherlands, Nov 2023</a:t>
            </a:r>
          </a:p>
          <a:p>
            <a:pPr lvl="1">
              <a:lnSpc>
                <a:spcPct val="100000"/>
              </a:lnSpc>
              <a:spcBef>
                <a:spcPts val="0"/>
              </a:spcBef>
            </a:pPr>
            <a:r>
              <a:rPr lang="en-US" sz="1800" dirty="0"/>
              <a:t>Matthew Smith, Jennifer Olszewski, John Kucharski, Marriah Abellera, and Todd Steissberg, 2023 (submitted). Evaluating hydrodynamic and biophysical feedbacks leading to steady state conditions in a coastal salt marsh of San Francisco Bay, CA. 10th Annual Conference of the Society for Decision Making Under Deep Uncertainty (DMDU), Delft, the Netherlands.</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23</a:t>
            </a:fld>
            <a:endParaRPr lang="en-US" sz="10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23151054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Projected FY24 Tasks and Products</a:t>
            </a:r>
            <a:endParaRPr lang="en-US" sz="2200" b="1" dirty="0"/>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200" y="833444"/>
            <a:ext cx="11277600" cy="5414963"/>
          </a:xfrm>
        </p:spPr>
        <p:txBody>
          <a:bodyPr>
            <a:noAutofit/>
          </a:bodyPr>
          <a:lstStyle/>
          <a:p>
            <a:pPr>
              <a:lnSpc>
                <a:spcPct val="100000"/>
              </a:lnSpc>
              <a:spcBef>
                <a:spcPts val="0"/>
              </a:spcBef>
            </a:pPr>
            <a:r>
              <a:rPr lang="en-US" sz="1800" dirty="0"/>
              <a:t>Tasks</a:t>
            </a:r>
          </a:p>
          <a:p>
            <a:pPr lvl="1">
              <a:lnSpc>
                <a:spcPct val="100000"/>
              </a:lnSpc>
              <a:spcBef>
                <a:spcPts val="0"/>
              </a:spcBef>
            </a:pPr>
            <a:r>
              <a:rPr lang="en-US" sz="1800" dirty="0"/>
              <a:t>Complete linking the hydrodynamics + veg + sediment models</a:t>
            </a:r>
          </a:p>
          <a:p>
            <a:pPr lvl="1">
              <a:lnSpc>
                <a:spcPct val="100000"/>
              </a:lnSpc>
              <a:spcBef>
                <a:spcPts val="0"/>
              </a:spcBef>
            </a:pPr>
            <a:r>
              <a:rPr lang="en-US" sz="1800" dirty="0"/>
              <a:t>Calibrate/validate the dynamic salt marsh model for the Dotson Family marsh location.</a:t>
            </a:r>
          </a:p>
          <a:p>
            <a:pPr lvl="1">
              <a:lnSpc>
                <a:spcPct val="100000"/>
              </a:lnSpc>
              <a:spcBef>
                <a:spcPts val="0"/>
              </a:spcBef>
            </a:pPr>
            <a:r>
              <a:rPr lang="en-US" sz="1800" dirty="0"/>
              <a:t>Investigate different design scenarios (e.g., different starting bottom elevations, different marsh widths, different sediment loadings, etc.)</a:t>
            </a:r>
          </a:p>
          <a:p>
            <a:pPr lvl="1">
              <a:lnSpc>
                <a:spcPct val="100000"/>
              </a:lnSpc>
              <a:spcBef>
                <a:spcPts val="0"/>
              </a:spcBef>
            </a:pPr>
            <a:r>
              <a:rPr lang="en-US" sz="1800" dirty="0"/>
              <a:t>Develop emulator to simulate waves and water levels and combine it our climate scenarios to understand how compound hazards may be changing under climate change.</a:t>
            </a:r>
          </a:p>
          <a:p>
            <a:pPr lvl="1">
              <a:lnSpc>
                <a:spcPct val="100000"/>
              </a:lnSpc>
              <a:spcBef>
                <a:spcPts val="0"/>
              </a:spcBef>
            </a:pPr>
            <a:r>
              <a:rPr lang="en-US" sz="1800" dirty="0"/>
              <a:t>Link with water quality </a:t>
            </a:r>
          </a:p>
          <a:p>
            <a:pPr>
              <a:lnSpc>
                <a:spcPct val="100000"/>
              </a:lnSpc>
              <a:spcBef>
                <a:spcPts val="0"/>
              </a:spcBef>
            </a:pPr>
            <a:r>
              <a:rPr lang="en-US" sz="1800" dirty="0"/>
              <a:t>Products:</a:t>
            </a:r>
          </a:p>
          <a:p>
            <a:pPr lvl="1">
              <a:lnSpc>
                <a:spcPct val="100000"/>
              </a:lnSpc>
              <a:spcBef>
                <a:spcPts val="0"/>
              </a:spcBef>
            </a:pPr>
            <a:r>
              <a:rPr lang="en-US" sz="1800" dirty="0"/>
              <a:t>Final version of dynamic salt marsh model, Oct 31, 2023.</a:t>
            </a:r>
          </a:p>
          <a:p>
            <a:pPr lvl="1">
              <a:lnSpc>
                <a:spcPct val="100000"/>
              </a:lnSpc>
              <a:spcBef>
                <a:spcPts val="0"/>
              </a:spcBef>
            </a:pPr>
            <a:r>
              <a:rPr lang="en-US" sz="1800" dirty="0"/>
              <a:t>Technical note summarizing salt marsh model development and case study, Nov 30, 2023.</a:t>
            </a:r>
          </a:p>
          <a:p>
            <a:pPr lvl="1">
              <a:lnSpc>
                <a:spcPct val="100000"/>
              </a:lnSpc>
              <a:spcBef>
                <a:spcPts val="0"/>
              </a:spcBef>
            </a:pPr>
            <a:r>
              <a:rPr lang="en-US" sz="1800" dirty="0"/>
              <a:t>Peer-reviewed paper on the salt marsh model: “Modeling evolution and dynamic equilibrium of constructed salt marshes using a coupled morpho-dynamic and vegetation model to evaluate wave attenuation performance”, Sep 30, 2024</a:t>
            </a:r>
          </a:p>
          <a:p>
            <a:pPr>
              <a:lnSpc>
                <a:spcPct val="100000"/>
              </a:lnSpc>
              <a:spcBef>
                <a:spcPts val="0"/>
              </a:spcBef>
            </a:pPr>
            <a:r>
              <a:rPr lang="en-US" sz="1800" dirty="0"/>
              <a:t>Future work (Post-ACTIONS, ESTCP Proposal):</a:t>
            </a:r>
          </a:p>
          <a:p>
            <a:pPr lvl="1">
              <a:lnSpc>
                <a:spcPct val="100000"/>
              </a:lnSpc>
              <a:spcBef>
                <a:spcPts val="0"/>
              </a:spcBef>
            </a:pPr>
            <a:r>
              <a:rPr lang="en-US" sz="1400" dirty="0"/>
              <a:t>Explore how sensitive performance metrics like wave attenuation are to different design parameters like starting bottom elevation and berm presence/absence.</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24</a:t>
            </a:fld>
            <a:endParaRPr lang="en-US" sz="10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35975313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5">
            <a:extLst>
              <a:ext uri="{FF2B5EF4-FFF2-40B4-BE49-F238E27FC236}">
                <a16:creationId xmlns:a16="http://schemas.microsoft.com/office/drawing/2014/main" id="{1A8B9F07-F192-474C-B7BA-5D8380601E42}"/>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2400" b="1" dirty="0"/>
              <a:t>Questions?</a:t>
            </a:r>
          </a:p>
        </p:txBody>
      </p:sp>
      <p:sp>
        <p:nvSpPr>
          <p:cNvPr id="5" name="Slide Number Placeholder 4">
            <a:extLst>
              <a:ext uri="{FF2B5EF4-FFF2-40B4-BE49-F238E27FC236}">
                <a16:creationId xmlns:a16="http://schemas.microsoft.com/office/drawing/2014/main" id="{3F7BA43B-C3B7-5F49-A3F9-B1A278E35248}"/>
              </a:ext>
            </a:extLst>
          </p:cNvPr>
          <p:cNvSpPr>
            <a:spLocks noGrp="1"/>
          </p:cNvSpPr>
          <p:nvPr>
            <p:ph type="sldNum" sz="quarter" idx="12"/>
          </p:nvPr>
        </p:nvSpPr>
        <p:spPr/>
        <p:txBody>
          <a:bodyPr/>
          <a:lstStyle/>
          <a:p>
            <a:fld id="{7ADEAFAA-A90C-4D31-9752-2ED09D97C63A}" type="slidenum">
              <a:rPr lang="en-US" smtClean="0"/>
              <a:pPr/>
              <a:t>25</a:t>
            </a:fld>
            <a:endParaRPr lang="en-US" dirty="0"/>
          </a:p>
        </p:txBody>
      </p:sp>
      <p:pic>
        <p:nvPicPr>
          <p:cNvPr id="6" name="Picture 5" descr="A large waterfall in a forest&#10;&#10;Description automatically generated">
            <a:extLst>
              <a:ext uri="{FF2B5EF4-FFF2-40B4-BE49-F238E27FC236}">
                <a16:creationId xmlns:a16="http://schemas.microsoft.com/office/drawing/2014/main" id="{CE8929B0-5522-9544-B0A2-BC509F9F7F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838207"/>
            <a:ext cx="8686800" cy="5395749"/>
          </a:xfrm>
          <a:prstGeom prst="rect">
            <a:avLst/>
          </a:prstGeom>
        </p:spPr>
      </p:pic>
    </p:spTree>
    <p:extLst>
      <p:ext uri="{BB962C8B-B14F-4D97-AF65-F5344CB8AC3E}">
        <p14:creationId xmlns:p14="http://schemas.microsoft.com/office/powerpoint/2010/main" val="33325239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42460"/>
            <a:ext cx="11817927" cy="807720"/>
          </a:xfrm>
        </p:spPr>
        <p:txBody>
          <a:bodyPr>
            <a:noAutofit/>
          </a:bodyPr>
          <a:lstStyle/>
          <a:p>
            <a:pPr algn="ctr"/>
            <a:r>
              <a:rPr lang="en-US" sz="2000" dirty="0">
                <a:latin typeface="Calibri" panose="020F0502020204030204" pitchFamily="34" charset="0"/>
                <a:cs typeface="Calibri" panose="020F0502020204030204" pitchFamily="34" charset="0"/>
              </a:rPr>
              <a:t>ClearWater-Riverine:</a:t>
            </a:r>
            <a:br>
              <a:rPr lang="en-US" sz="2000" dirty="0">
                <a:latin typeface="Calibri" panose="020F0502020204030204" pitchFamily="34" charset="0"/>
                <a:cs typeface="Calibri" panose="020F0502020204030204" pitchFamily="34" charset="0"/>
              </a:rPr>
            </a:br>
            <a:r>
              <a:rPr lang="en-US" sz="2000" dirty="0">
                <a:latin typeface="Calibri" panose="020F0502020204030204" pitchFamily="34" charset="0"/>
                <a:cs typeface="Calibri" panose="020F0502020204030204" pitchFamily="34" charset="0"/>
              </a:rPr>
              <a:t>E. Coli Transport in the Ohio River</a:t>
            </a:r>
            <a:endParaRPr lang="en-US" sz="1800" dirty="0">
              <a:latin typeface="Calibri" panose="020F0502020204030204" pitchFamily="34" charset="0"/>
              <a:cs typeface="Calibri" panose="020F0502020204030204" pitchFamily="34" charset="0"/>
            </a:endParaRPr>
          </a:p>
        </p:txBody>
      </p:sp>
      <p:pic>
        <p:nvPicPr>
          <p:cNvPr id="19" name="Picture 18" descr="A picture containing map&#10;&#10;Description automatically generated">
            <a:extLst>
              <a:ext uri="{FF2B5EF4-FFF2-40B4-BE49-F238E27FC236}">
                <a16:creationId xmlns:a16="http://schemas.microsoft.com/office/drawing/2014/main" id="{F4C9C7F1-FFA3-F9E2-BBFC-7789EBB8E5A4}"/>
              </a:ext>
            </a:extLst>
          </p:cNvPr>
          <p:cNvPicPr>
            <a:picLocks noChangeAspect="1"/>
          </p:cNvPicPr>
          <p:nvPr/>
        </p:nvPicPr>
        <p:blipFill>
          <a:blip r:embed="rId3"/>
          <a:stretch>
            <a:fillRect/>
          </a:stretch>
        </p:blipFill>
        <p:spPr>
          <a:xfrm>
            <a:off x="958070" y="1050180"/>
            <a:ext cx="10275860" cy="5137930"/>
          </a:xfrm>
          <a:prstGeom prst="rect">
            <a:avLst/>
          </a:prstGeom>
        </p:spPr>
      </p:pic>
    </p:spTree>
    <p:extLst>
      <p:ext uri="{BB962C8B-B14F-4D97-AF65-F5344CB8AC3E}">
        <p14:creationId xmlns:p14="http://schemas.microsoft.com/office/powerpoint/2010/main" val="2212820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93644" cy="575468"/>
          </a:xfrm>
        </p:spPr>
        <p:txBody>
          <a:bodyPr vert="horz" lIns="91440" tIns="45720" rIns="91440" bIns="45720" rtlCol="0" anchor="ctr">
            <a:normAutofit/>
          </a:bodyPr>
          <a:lstStyle/>
          <a:p>
            <a:pPr algn="ctr" defTabSz="914400"/>
            <a:r>
              <a:rPr lang="en-US" sz="3100" b="1" dirty="0"/>
              <a:t>Objective: Integrated Hydro-Ecological Modeling</a:t>
            </a:r>
          </a:p>
        </p:txBody>
      </p:sp>
      <p:sp>
        <p:nvSpPr>
          <p:cNvPr id="4" name="Content Placeholder 3">
            <a:extLst>
              <a:ext uri="{FF2B5EF4-FFF2-40B4-BE49-F238E27FC236}">
                <a16:creationId xmlns:a16="http://schemas.microsoft.com/office/drawing/2014/main" id="{507D105B-7172-154E-A656-519B73B6C2B0}"/>
              </a:ext>
            </a:extLst>
          </p:cNvPr>
          <p:cNvSpPr>
            <a:spLocks noGrp="1"/>
          </p:cNvSpPr>
          <p:nvPr>
            <p:ph sz="half" idx="1"/>
          </p:nvPr>
        </p:nvSpPr>
        <p:spPr>
          <a:xfrm>
            <a:off x="457200" y="861394"/>
            <a:ext cx="6419517" cy="5414963"/>
          </a:xfrm>
        </p:spPr>
        <p:txBody>
          <a:bodyPr>
            <a:noAutofit/>
          </a:bodyPr>
          <a:lstStyle/>
          <a:p>
            <a:pPr marL="342900" indent="-342900">
              <a:lnSpc>
                <a:spcPct val="120000"/>
              </a:lnSpc>
              <a:spcBef>
                <a:spcPts val="0"/>
              </a:spcBef>
            </a:pPr>
            <a:r>
              <a:rPr lang="en-US" sz="1800" dirty="0"/>
              <a:t>Models will incorporate process descriptions from the other ACTIONS teams to provide the ability to simulate future conditions and provide more rigorous design tools for construction of Nature Based Features (NBF).</a:t>
            </a:r>
          </a:p>
          <a:p>
            <a:pPr marL="342900" indent="-342900">
              <a:lnSpc>
                <a:spcPct val="120000"/>
              </a:lnSpc>
              <a:spcBef>
                <a:spcPts val="0"/>
              </a:spcBef>
            </a:pPr>
            <a:r>
              <a:rPr lang="en-US" sz="1800" dirty="0"/>
              <a:t>Provides tools for Engineering with Nature (EWN) projects that accurately simulate future conditions with and without projects at the temporal and spatial scales necessary for engineering design</a:t>
            </a:r>
          </a:p>
        </p:txBody>
      </p:sp>
      <p:pic>
        <p:nvPicPr>
          <p:cNvPr id="12" name="Picture 11">
            <a:extLst>
              <a:ext uri="{FF2B5EF4-FFF2-40B4-BE49-F238E27FC236}">
                <a16:creationId xmlns:a16="http://schemas.microsoft.com/office/drawing/2014/main" id="{AA8AB546-1584-563A-162A-2382F6612162}"/>
              </a:ext>
            </a:extLst>
          </p:cNvPr>
          <p:cNvPicPr>
            <a:picLocks noChangeAspect="1"/>
          </p:cNvPicPr>
          <p:nvPr/>
        </p:nvPicPr>
        <p:blipFill>
          <a:blip r:embed="rId2"/>
          <a:stretch>
            <a:fillRect/>
          </a:stretch>
        </p:blipFill>
        <p:spPr>
          <a:xfrm>
            <a:off x="9461834" y="974172"/>
            <a:ext cx="2120566" cy="2073790"/>
          </a:xfrm>
          <a:prstGeom prst="rect">
            <a:avLst/>
          </a:prstGeom>
        </p:spPr>
      </p:pic>
      <p:pic>
        <p:nvPicPr>
          <p:cNvPr id="13" name="Picture 12">
            <a:extLst>
              <a:ext uri="{FF2B5EF4-FFF2-40B4-BE49-F238E27FC236}">
                <a16:creationId xmlns:a16="http://schemas.microsoft.com/office/drawing/2014/main" id="{9A9DBCEC-4406-1090-DC84-44DEB17F077E}"/>
              </a:ext>
            </a:extLst>
          </p:cNvPr>
          <p:cNvPicPr>
            <a:picLocks noChangeAspect="1"/>
          </p:cNvPicPr>
          <p:nvPr/>
        </p:nvPicPr>
        <p:blipFill>
          <a:blip r:embed="rId3"/>
          <a:stretch>
            <a:fillRect/>
          </a:stretch>
        </p:blipFill>
        <p:spPr>
          <a:xfrm>
            <a:off x="7023434" y="974171"/>
            <a:ext cx="2291683" cy="1946755"/>
          </a:xfrm>
          <a:prstGeom prst="rect">
            <a:avLst/>
          </a:prstGeom>
        </p:spPr>
      </p:pic>
      <p:pic>
        <p:nvPicPr>
          <p:cNvPr id="14" name="Picture 2" descr="Hatches Harbor salt marsh">
            <a:extLst>
              <a:ext uri="{FF2B5EF4-FFF2-40B4-BE49-F238E27FC236}">
                <a16:creationId xmlns:a16="http://schemas.microsoft.com/office/drawing/2014/main" id="{F8D3CA05-E953-E4C7-F894-CA2F453AFA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51069" y="3039779"/>
            <a:ext cx="4531331" cy="305622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Storm on a rising tide, Orplands, Essex">
            <a:extLst>
              <a:ext uri="{FF2B5EF4-FFF2-40B4-BE49-F238E27FC236}">
                <a16:creationId xmlns:a16="http://schemas.microsoft.com/office/drawing/2014/main" id="{D24D50A8-1506-1D58-5E8B-A8B3CE4237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4400" y="3634589"/>
            <a:ext cx="5042474" cy="2461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7506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76400" y="262732"/>
            <a:ext cx="8782046" cy="575468"/>
          </a:xfrm>
        </p:spPr>
        <p:txBody>
          <a:bodyPr vert="horz" lIns="91440" tIns="45720" rIns="91440" bIns="45720" rtlCol="0" anchor="ctr">
            <a:normAutofit/>
          </a:bodyPr>
          <a:lstStyle/>
          <a:p>
            <a:pPr algn="ctr" defTabSz="914400"/>
            <a:r>
              <a:rPr lang="en-US" sz="2400" b="1" dirty="0"/>
              <a:t>Environmental Modeling Tasks</a:t>
            </a:r>
          </a:p>
        </p:txBody>
      </p:sp>
      <p:graphicFrame>
        <p:nvGraphicFramePr>
          <p:cNvPr id="44" name="Content Placeholder 2">
            <a:extLst>
              <a:ext uri="{FF2B5EF4-FFF2-40B4-BE49-F238E27FC236}">
                <a16:creationId xmlns:a16="http://schemas.microsoft.com/office/drawing/2014/main" id="{519A86F9-DE93-4B46-882F-FA506F32765D}"/>
              </a:ext>
            </a:extLst>
          </p:cNvPr>
          <p:cNvGraphicFramePr>
            <a:graphicFrameLocks noGrp="1"/>
          </p:cNvGraphicFramePr>
          <p:nvPr>
            <p:ph sz="half" idx="1"/>
            <p:extLst>
              <p:ext uri="{D42A27DB-BD31-4B8C-83A1-F6EECF244321}">
                <p14:modId xmlns:p14="http://schemas.microsoft.com/office/powerpoint/2010/main" val="1593909022"/>
              </p:ext>
            </p:extLst>
          </p:nvPr>
        </p:nvGraphicFramePr>
        <p:xfrm>
          <a:off x="1905000" y="3105152"/>
          <a:ext cx="8401046" cy="31003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4</a:t>
            </a:fld>
            <a:endParaRPr lang="en-US" sz="1000">
              <a:solidFill>
                <a:schemeClr val="tx1">
                  <a:lumMod val="75000"/>
                  <a:lumOff val="25000"/>
                </a:schemeClr>
              </a:solidFill>
              <a:latin typeface="Calibri" panose="020F0502020204030204"/>
            </a:endParaRPr>
          </a:p>
        </p:txBody>
      </p:sp>
      <p:pic>
        <p:nvPicPr>
          <p:cNvPr id="43" name="Picture 42" descr="A picture containing outdoor, sky, grass, plant&#10;&#10;Description automatically generated">
            <a:extLst>
              <a:ext uri="{FF2B5EF4-FFF2-40B4-BE49-F238E27FC236}">
                <a16:creationId xmlns:a16="http://schemas.microsoft.com/office/drawing/2014/main" id="{4C522A22-C6F1-2443-B4BF-E98A9C6218F8}"/>
              </a:ext>
            </a:extLst>
          </p:cNvPr>
          <p:cNvPicPr>
            <a:picLocks noChangeAspect="1"/>
          </p:cNvPicPr>
          <p:nvPr/>
        </p:nvPicPr>
        <p:blipFill rotWithShape="1">
          <a:blip r:embed="rId8"/>
          <a:srcRect t="5537" b="21016"/>
          <a:stretch/>
        </p:blipFill>
        <p:spPr>
          <a:xfrm>
            <a:off x="1828800" y="684656"/>
            <a:ext cx="8553446" cy="2591481"/>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effectLst>
            <a:softEdge rad="101600"/>
          </a:effectLst>
        </p:spPr>
      </p:pic>
    </p:spTree>
    <p:extLst>
      <p:ext uri="{BB962C8B-B14F-4D97-AF65-F5344CB8AC3E}">
        <p14:creationId xmlns:p14="http://schemas.microsoft.com/office/powerpoint/2010/main" val="53265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3E9690-8508-F345-A486-B7CE6202FA86}"/>
              </a:ext>
            </a:extLst>
          </p:cNvPr>
          <p:cNvSpPr>
            <a:spLocks noGrp="1"/>
          </p:cNvSpPr>
          <p:nvPr>
            <p:ph type="title"/>
          </p:nvPr>
        </p:nvSpPr>
        <p:spPr>
          <a:xfrm>
            <a:off x="1634864" y="777451"/>
            <a:ext cx="8793644" cy="575468"/>
          </a:xfrm>
        </p:spPr>
        <p:txBody>
          <a:bodyPr vert="horz" lIns="91440" tIns="45720" rIns="91440" bIns="45720" rtlCol="0" anchor="ctr">
            <a:normAutofit/>
          </a:bodyPr>
          <a:lstStyle/>
          <a:p>
            <a:pPr algn="ctr" defTabSz="914400"/>
            <a:r>
              <a:rPr lang="en-US" sz="2800" b="1" dirty="0"/>
              <a:t>System Modeling Framework</a:t>
            </a:r>
          </a:p>
        </p:txBody>
      </p:sp>
      <p:sp>
        <p:nvSpPr>
          <p:cNvPr id="3" name="Slide Number Placeholder 2"/>
          <p:cNvSpPr>
            <a:spLocks noGrp="1"/>
          </p:cNvSpPr>
          <p:nvPr>
            <p:ph type="sldNum" sz="quarter" idx="12"/>
          </p:nvPr>
        </p:nvSpPr>
        <p:spPr>
          <a:xfrm>
            <a:off x="8172450" y="6356361"/>
            <a:ext cx="2057400" cy="365125"/>
          </a:xfrm>
        </p:spPr>
        <p:txBody>
          <a:bodyPr vert="horz" lIns="91440" tIns="45720" rIns="91440" bIns="45720" rtlCol="0" anchor="ctr">
            <a:normAutofit/>
          </a:bodyPr>
          <a:lstStyle/>
          <a:p>
            <a:pPr fontAlgn="auto">
              <a:spcBef>
                <a:spcPts val="0"/>
              </a:spcBef>
              <a:spcAft>
                <a:spcPts val="600"/>
              </a:spcAft>
              <a:defRPr/>
            </a:pPr>
            <a:fld id="{34FE8071-4869-4383-AF9F-74A0EEE90E5E}" type="slidenum">
              <a:rPr lang="en-US" sz="1000">
                <a:solidFill>
                  <a:schemeClr val="tx1">
                    <a:lumMod val="75000"/>
                    <a:lumOff val="25000"/>
                  </a:schemeClr>
                </a:solidFill>
                <a:latin typeface="Calibri" panose="020F0502020204030204"/>
              </a:rPr>
              <a:pPr fontAlgn="auto">
                <a:spcBef>
                  <a:spcPts val="0"/>
                </a:spcBef>
                <a:spcAft>
                  <a:spcPts val="600"/>
                </a:spcAft>
                <a:defRPr/>
              </a:pPr>
              <a:t>5</a:t>
            </a:fld>
            <a:endParaRPr lang="en-US" sz="1000">
              <a:solidFill>
                <a:schemeClr val="tx1">
                  <a:lumMod val="75000"/>
                  <a:lumOff val="25000"/>
                </a:schemeClr>
              </a:solidFill>
              <a:latin typeface="Calibri" panose="020F0502020204030204"/>
            </a:endParaRPr>
          </a:p>
        </p:txBody>
      </p:sp>
      <p:pic>
        <p:nvPicPr>
          <p:cNvPr id="2" name="Picture 1">
            <a:extLst>
              <a:ext uri="{FF2B5EF4-FFF2-40B4-BE49-F238E27FC236}">
                <a16:creationId xmlns:a16="http://schemas.microsoft.com/office/drawing/2014/main" id="{D1E23FD3-AD5E-B54A-A123-306AFCD56524}"/>
              </a:ext>
            </a:extLst>
          </p:cNvPr>
          <p:cNvPicPr>
            <a:picLocks noChangeAspect="1"/>
          </p:cNvPicPr>
          <p:nvPr/>
        </p:nvPicPr>
        <p:blipFill rotWithShape="1">
          <a:blip r:embed="rId2"/>
          <a:srcRect r="25995"/>
          <a:stretch/>
        </p:blipFill>
        <p:spPr>
          <a:xfrm>
            <a:off x="1582172" y="1752600"/>
            <a:ext cx="7692713" cy="3439490"/>
          </a:xfrm>
          <a:prstGeom prst="rect">
            <a:avLst/>
          </a:prstGeom>
        </p:spPr>
      </p:pic>
      <p:sp>
        <p:nvSpPr>
          <p:cNvPr id="4" name="Rounded Rectangle 3">
            <a:extLst>
              <a:ext uri="{FF2B5EF4-FFF2-40B4-BE49-F238E27FC236}">
                <a16:creationId xmlns:a16="http://schemas.microsoft.com/office/drawing/2014/main" id="{963000F5-DC37-8569-D11F-64007DB10802}"/>
              </a:ext>
            </a:extLst>
          </p:cNvPr>
          <p:cNvSpPr/>
          <p:nvPr/>
        </p:nvSpPr>
        <p:spPr>
          <a:xfrm>
            <a:off x="9296400" y="3048000"/>
            <a:ext cx="1295400" cy="838200"/>
          </a:xfrm>
          <a:prstGeom prst="round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Hydro-Ecological Salt Marsh Model</a:t>
            </a:r>
          </a:p>
        </p:txBody>
      </p:sp>
    </p:spTree>
    <p:extLst>
      <p:ext uri="{BB962C8B-B14F-4D97-AF65-F5344CB8AC3E}">
        <p14:creationId xmlns:p14="http://schemas.microsoft.com/office/powerpoint/2010/main" val="1522914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6" name="Google Shape;564;p26">
            <a:extLst>
              <a:ext uri="{FF2B5EF4-FFF2-40B4-BE49-F238E27FC236}">
                <a16:creationId xmlns:a16="http://schemas.microsoft.com/office/drawing/2014/main" id="{099530DC-599E-C9FE-1A56-239229E6967E}"/>
              </a:ext>
            </a:extLst>
          </p:cNvPr>
          <p:cNvSpPr txBox="1">
            <a:spLocks noGrp="1"/>
          </p:cNvSpPr>
          <p:nvPr>
            <p:ph type="title"/>
          </p:nvPr>
        </p:nvSpPr>
        <p:spPr>
          <a:xfrm>
            <a:off x="189187" y="246137"/>
            <a:ext cx="8531832" cy="55790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None/>
            </a:pPr>
            <a:r>
              <a:rPr lang="en-US" sz="2400" dirty="0">
                <a:latin typeface="Calibri" panose="020F0502020204030204" pitchFamily="34" charset="0"/>
                <a:cs typeface="Calibri" panose="020F0502020204030204" pitchFamily="34" charset="0"/>
              </a:rPr>
              <a:t>Environmental Modeling Capabilities</a:t>
            </a:r>
            <a:endParaRPr sz="2400" dirty="0">
              <a:solidFill>
                <a:srgbClr val="FF0000"/>
              </a:solidFill>
              <a:latin typeface="Calibri" panose="020F0502020204030204" pitchFamily="34" charset="0"/>
              <a:cs typeface="Calibri" panose="020F0502020204030204" pitchFamily="34" charset="0"/>
            </a:endParaRPr>
          </a:p>
        </p:txBody>
      </p:sp>
      <p:sp>
        <p:nvSpPr>
          <p:cNvPr id="2" name="Content Placeholder 4">
            <a:extLst>
              <a:ext uri="{FF2B5EF4-FFF2-40B4-BE49-F238E27FC236}">
                <a16:creationId xmlns:a16="http://schemas.microsoft.com/office/drawing/2014/main" id="{BF824CD8-AA63-2D60-8465-EE34402B3624}"/>
              </a:ext>
            </a:extLst>
          </p:cNvPr>
          <p:cNvSpPr txBox="1">
            <a:spLocks/>
          </p:cNvSpPr>
          <p:nvPr/>
        </p:nvSpPr>
        <p:spPr>
          <a:xfrm>
            <a:off x="381000" y="750320"/>
            <a:ext cx="8340171" cy="5124480"/>
          </a:xfrm>
          <a:prstGeom prst="rect">
            <a:avLst/>
          </a:prstGeom>
          <a:solidFill>
            <a:schemeClr val="bg2">
              <a:alpha val="0"/>
            </a:schemeClr>
          </a:solidFill>
          <a:ln w="9525">
            <a:noFill/>
            <a:miter lim="800000"/>
            <a:headEnd/>
            <a:tailEnd/>
          </a:ln>
          <a:effectLst/>
        </p:spPr>
        <p:txBody>
          <a:bodyPr spcFirstLastPara="1" vert="horz" wrap="square" lIns="91440" tIns="91440" rIns="91440" bIns="45720" numCol="1" anchor="t" anchorCtr="0" compatLnSpc="1">
            <a:prstTxWarp prst="textNoShape">
              <a:avLst/>
            </a:prstTxWarp>
            <a:spAutoFit/>
          </a:bodyPr>
          <a:lstStyle>
            <a:defPPr marR="0" lvl="0" algn="l" rtl="0">
              <a:lnSpc>
                <a:spcPct val="100000"/>
              </a:lnSpc>
              <a:spcBef>
                <a:spcPts val="0"/>
              </a:spcBef>
              <a:spcAft>
                <a:spcPts val="0"/>
              </a:spcAft>
            </a:defPPr>
            <a:lvl1pPr marL="457200" marR="0" lvl="0" indent="-228600" algn="l" rtl="0">
              <a:lnSpc>
                <a:spcPct val="100000"/>
              </a:lnSpc>
              <a:spcBef>
                <a:spcPts val="225"/>
              </a:spcBef>
              <a:spcAft>
                <a:spcPts val="0"/>
              </a:spcAft>
              <a:buClr>
                <a:srgbClr val="FF0000"/>
              </a:buClr>
              <a:buSzPts val="1800"/>
              <a:buFont typeface="Noto Sans Symbols"/>
              <a:buNone/>
              <a:defRPr sz="1800" b="1" i="0" u="none" strike="noStrike" cap="none">
                <a:solidFill>
                  <a:srgbClr val="3F3F3F"/>
                </a:solidFill>
                <a:latin typeface="Arial"/>
                <a:ea typeface="Arial"/>
                <a:cs typeface="Arial"/>
                <a:sym typeface="Arial"/>
              </a:defRPr>
            </a:lvl1pPr>
            <a:lvl2pPr marL="914400" marR="0" lvl="1" indent="-342900" algn="l" rtl="0">
              <a:lnSpc>
                <a:spcPct val="100000"/>
              </a:lnSpc>
              <a:spcBef>
                <a:spcPts val="225"/>
              </a:spcBef>
              <a:spcAft>
                <a:spcPts val="0"/>
              </a:spcAft>
              <a:buClr>
                <a:srgbClr val="FF0000"/>
              </a:buClr>
              <a:buSzPts val="1800"/>
              <a:buFont typeface="Arial"/>
              <a:buChar char="•"/>
              <a:defRPr sz="1800" b="1" i="0" u="none" strike="noStrike" cap="none">
                <a:solidFill>
                  <a:srgbClr val="3F3F3F"/>
                </a:solidFill>
                <a:latin typeface="Arial"/>
                <a:ea typeface="Arial"/>
                <a:cs typeface="Arial"/>
                <a:sym typeface="Arial"/>
              </a:defRPr>
            </a:lvl2pPr>
            <a:lvl3pPr marL="1371600" marR="0" lvl="2" indent="-295275" algn="l" rtl="0">
              <a:lnSpc>
                <a:spcPct val="100000"/>
              </a:lnSpc>
              <a:spcBef>
                <a:spcPts val="225"/>
              </a:spcBef>
              <a:spcAft>
                <a:spcPts val="0"/>
              </a:spcAft>
              <a:buClr>
                <a:srgbClr val="FF0000"/>
              </a:buClr>
              <a:buSzPts val="1050"/>
              <a:buFont typeface="Arial"/>
              <a:buChar char="►"/>
              <a:defRPr sz="1500" b="1" i="0" u="none" strike="noStrike" cap="none">
                <a:solidFill>
                  <a:srgbClr val="3F3F3F"/>
                </a:solidFill>
                <a:latin typeface="Arial"/>
                <a:ea typeface="Arial"/>
                <a:cs typeface="Arial"/>
                <a:sym typeface="Arial"/>
              </a:defRPr>
            </a:lvl3pPr>
            <a:lvl4pPr marL="1828800" marR="0" lvl="3" indent="-323850" algn="l" rtl="0">
              <a:lnSpc>
                <a:spcPct val="100000"/>
              </a:lnSpc>
              <a:spcBef>
                <a:spcPts val="225"/>
              </a:spcBef>
              <a:spcAft>
                <a:spcPts val="0"/>
              </a:spcAft>
              <a:buClr>
                <a:srgbClr val="3F3F3F"/>
              </a:buClr>
              <a:buSzPts val="1500"/>
              <a:buFont typeface="Arial"/>
              <a:buChar char="–"/>
              <a:defRPr sz="1500" b="1" i="0" u="none" strike="noStrike" cap="none">
                <a:solidFill>
                  <a:srgbClr val="3F3F3F"/>
                </a:solidFill>
                <a:latin typeface="Arial"/>
                <a:ea typeface="Arial"/>
                <a:cs typeface="Arial"/>
                <a:sym typeface="Arial"/>
              </a:defRPr>
            </a:lvl4pPr>
            <a:lvl5pPr marL="2286000" marR="0" lvl="4" indent="-323850" algn="l" rtl="0">
              <a:lnSpc>
                <a:spcPct val="100000"/>
              </a:lnSpc>
              <a:spcBef>
                <a:spcPts val="225"/>
              </a:spcBef>
              <a:spcAft>
                <a:spcPts val="0"/>
              </a:spcAft>
              <a:buClr>
                <a:srgbClr val="3F3F3F"/>
              </a:buClr>
              <a:buSzPts val="1500"/>
              <a:buFont typeface="Arial"/>
              <a:buChar char="»"/>
              <a:defRPr sz="1500" b="1" i="0" u="none" strike="noStrike" cap="none">
                <a:solidFill>
                  <a:srgbClr val="3F3F3F"/>
                </a:solidFill>
                <a:latin typeface="Arial"/>
                <a:ea typeface="Arial"/>
                <a:cs typeface="Arial"/>
                <a:sym typeface="Arial"/>
              </a:defRPr>
            </a:lvl5pPr>
            <a:lvl6pPr marL="2743200" marR="0" lvl="5"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dk1"/>
              </a:buClr>
              <a:buSzPts val="1800"/>
              <a:buFont typeface="Arial"/>
              <a:buChar char="•"/>
              <a:defRPr sz="1500" b="0" i="0" u="none" strike="noStrike" cap="none">
                <a:solidFill>
                  <a:schemeClr val="dk1"/>
                </a:solidFill>
                <a:latin typeface="Arial"/>
                <a:ea typeface="Arial"/>
                <a:cs typeface="Arial"/>
                <a:sym typeface="Arial"/>
              </a:defRPr>
            </a:lvl9pPr>
          </a:lstStyle>
          <a:p>
            <a:pPr marL="415925"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Linking water quality (WQ) capabilities with existing hydrologic or hydraulic (H&amp;H) models streamlines workflows and reduces costs. The U.S. Army Corps of Engineers (USACE), USDA, and other organizations have several widely deployed models that simulate watershed runoff, river hydraulics, and reservoir operations.</a:t>
            </a:r>
          </a:p>
          <a:p>
            <a:pPr marL="415925"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Our team at USACE-ERDC has </a:t>
            </a:r>
            <a:r>
              <a:rPr lang="en-US" sz="1600" b="0" kern="0" dirty="0">
                <a:solidFill>
                  <a:srgbClr val="00B0F0"/>
                </a:solidFill>
                <a:latin typeface="Calibri" panose="020F0502020204030204" pitchFamily="34" charset="0"/>
                <a:cs typeface="Calibri" panose="020F0502020204030204" pitchFamily="34" charset="0"/>
              </a:rPr>
              <a:t>ClearWater</a:t>
            </a:r>
            <a:r>
              <a:rPr lang="en-US" sz="1600" b="0" kern="0" dirty="0">
                <a:latin typeface="Calibri" panose="020F0502020204030204" pitchFamily="34" charset="0"/>
                <a:cs typeface="Calibri" panose="020F0502020204030204" pitchFamily="34" charset="0"/>
              </a:rPr>
              <a:t> (</a:t>
            </a:r>
            <a:r>
              <a:rPr lang="en-US" sz="1600" b="0" kern="0" dirty="0">
                <a:solidFill>
                  <a:srgbClr val="00B0F0"/>
                </a:solidFill>
                <a:latin typeface="Calibri" panose="020F0502020204030204" pitchFamily="34" charset="0"/>
                <a:cs typeface="Calibri" panose="020F0502020204030204" pitchFamily="34" charset="0"/>
              </a:rPr>
              <a:t>C</a:t>
            </a:r>
            <a:r>
              <a:rPr lang="en-US" sz="1600" b="0" kern="0" dirty="0">
                <a:latin typeface="Calibri" panose="020F0502020204030204" pitchFamily="34" charset="0"/>
                <a:cs typeface="Calibri" panose="020F0502020204030204" pitchFamily="34" charset="0"/>
              </a:rPr>
              <a:t>orps </a:t>
            </a:r>
            <a:r>
              <a:rPr lang="en-US" sz="1600" b="0" kern="0" dirty="0">
                <a:solidFill>
                  <a:srgbClr val="00B0F0"/>
                </a:solidFill>
                <a:latin typeface="Calibri" panose="020F0502020204030204" pitchFamily="34" charset="0"/>
                <a:cs typeface="Calibri" panose="020F0502020204030204" pitchFamily="34" charset="0"/>
              </a:rPr>
              <a:t>L</a:t>
            </a:r>
            <a:r>
              <a:rPr lang="en-US" sz="1600" b="0" kern="0" dirty="0">
                <a:latin typeface="Calibri" panose="020F0502020204030204" pitchFamily="34" charset="0"/>
                <a:cs typeface="Calibri" panose="020F0502020204030204" pitchFamily="34" charset="0"/>
              </a:rPr>
              <a:t>ibrary for </a:t>
            </a:r>
            <a:r>
              <a:rPr lang="en-US" sz="1600" b="0" kern="0" dirty="0">
                <a:solidFill>
                  <a:srgbClr val="00B0F0"/>
                </a:solidFill>
                <a:latin typeface="Calibri" panose="020F0502020204030204" pitchFamily="34" charset="0"/>
                <a:cs typeface="Calibri" panose="020F0502020204030204" pitchFamily="34" charset="0"/>
              </a:rPr>
              <a:t>E</a:t>
            </a:r>
            <a:r>
              <a:rPr lang="en-US" sz="1600" b="0" kern="0" dirty="0">
                <a:latin typeface="Calibri" panose="020F0502020204030204" pitchFamily="34" charset="0"/>
                <a:cs typeface="Calibri" panose="020F0502020204030204" pitchFamily="34" charset="0"/>
              </a:rPr>
              <a:t>nvironmental </a:t>
            </a:r>
            <a:r>
              <a:rPr lang="en-US" sz="1600" b="0" kern="0" dirty="0">
                <a:solidFill>
                  <a:srgbClr val="00B0F0"/>
                </a:solidFill>
                <a:latin typeface="Calibri" panose="020F0502020204030204" pitchFamily="34" charset="0"/>
                <a:cs typeface="Calibri" panose="020F0502020204030204" pitchFamily="34" charset="0"/>
              </a:rPr>
              <a:t>A</a:t>
            </a:r>
            <a:r>
              <a:rPr lang="en-US" sz="1600" b="0" kern="0" dirty="0">
                <a:latin typeface="Calibri" panose="020F0502020204030204" pitchFamily="34" charset="0"/>
                <a:cs typeface="Calibri" panose="020F0502020204030204" pitchFamily="34" charset="0"/>
              </a:rPr>
              <a:t>nalysis and </a:t>
            </a:r>
            <a:r>
              <a:rPr lang="en-US" sz="1600" b="0" kern="0" dirty="0">
                <a:solidFill>
                  <a:srgbClr val="00B0F0"/>
                </a:solidFill>
                <a:latin typeface="Calibri" panose="020F0502020204030204" pitchFamily="34" charset="0"/>
                <a:cs typeface="Calibri" panose="020F0502020204030204" pitchFamily="34" charset="0"/>
              </a:rPr>
              <a:t>R</a:t>
            </a:r>
            <a:r>
              <a:rPr lang="en-US" sz="1600" b="0" kern="0" dirty="0">
                <a:latin typeface="Calibri" panose="020F0502020204030204" pitchFamily="34" charset="0"/>
                <a:cs typeface="Calibri" panose="020F0502020204030204" pitchFamily="34" charset="0"/>
              </a:rPr>
              <a:t>estoration of </a:t>
            </a:r>
            <a:r>
              <a:rPr lang="en-US" sz="1600" b="0" kern="0" dirty="0">
                <a:solidFill>
                  <a:srgbClr val="00B0F0"/>
                </a:solidFill>
                <a:latin typeface="Calibri" panose="020F0502020204030204" pitchFamily="34" charset="0"/>
                <a:cs typeface="Calibri" panose="020F0502020204030204" pitchFamily="34" charset="0"/>
              </a:rPr>
              <a:t>Water</a:t>
            </a:r>
            <a:r>
              <a:rPr lang="en-US" sz="1600" b="0" kern="0" dirty="0">
                <a:latin typeface="Calibri" panose="020F0502020204030204" pitchFamily="34" charset="0"/>
                <a:cs typeface="Calibri" panose="020F0502020204030204" pitchFamily="34" charset="0"/>
              </a:rPr>
              <a:t>sheds). ClearWater provides environmental simulation capabilities that are designed to leverage existing hydrologic and hydraulic (H&amp;H) models.</a:t>
            </a:r>
          </a:p>
          <a:p>
            <a:pPr marL="873125" lvl="1"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The ClearWater modules simulate constituent kinetics, heat budget processes, and growth cycles. Capabilities include:</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Eutrophication: Nutrients, dissolved oxygen, algae, carbon</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Water Temperature</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General Constituents</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Contaminants</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Mercury</a:t>
            </a:r>
          </a:p>
          <a:p>
            <a:pPr marL="1100138" lvl="2"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Solids</a:t>
            </a:r>
          </a:p>
          <a:p>
            <a:pPr marL="642938" lvl="1" indent="-285750">
              <a:buClrTx/>
              <a:buSzPct val="75000"/>
              <a:buFont typeface="Courier New" panose="02070309020205020404" pitchFamily="49" charset="0"/>
              <a:buChar char="o"/>
              <a:tabLst>
                <a:tab pos="568325" algn="l"/>
              </a:tabLst>
            </a:pPr>
            <a:r>
              <a:rPr lang="en-US" sz="1600" b="0" kern="0" dirty="0">
                <a:latin typeface="Calibri" panose="020F0502020204030204" pitchFamily="34" charset="0"/>
                <a:cs typeface="Calibri" panose="020F0502020204030204" pitchFamily="34" charset="0"/>
              </a:rPr>
              <a:t>The ClearWater engine computes the transport (advection and diffusion) of heat and mass across the watershed</a:t>
            </a:r>
          </a:p>
          <a:p>
            <a:pPr marL="873125" lvl="1"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ClearWater supports a wide range of data visualization and reporting capabilities</a:t>
            </a:r>
          </a:p>
          <a:p>
            <a:pPr marL="873125" lvl="1" indent="-285750">
              <a:buClrTx/>
              <a:buFont typeface="Arial" panose="020B0604020202020204" pitchFamily="34" charset="0"/>
              <a:buChar char="•"/>
            </a:pPr>
            <a:r>
              <a:rPr lang="en-US" sz="1600" b="0" kern="0" dirty="0">
                <a:latin typeface="Calibri" panose="020F0502020204030204" pitchFamily="34" charset="0"/>
                <a:cs typeface="Calibri" panose="020F0502020204030204" pitchFamily="34" charset="0"/>
              </a:rPr>
              <a:t>ClearWater provides a framework to integrate multiple models.</a:t>
            </a:r>
          </a:p>
        </p:txBody>
      </p:sp>
      <p:pic>
        <p:nvPicPr>
          <p:cNvPr id="3" name="Picture 2" descr="A river flowing through a forest&#10;&#10;Description automatically generated with low confidence">
            <a:extLst>
              <a:ext uri="{FF2B5EF4-FFF2-40B4-BE49-F238E27FC236}">
                <a16:creationId xmlns:a16="http://schemas.microsoft.com/office/drawing/2014/main" id="{8387343B-5F74-1541-2150-7F07C8AAD935}"/>
              </a:ext>
            </a:extLst>
          </p:cNvPr>
          <p:cNvPicPr>
            <a:picLocks noChangeAspect="1"/>
          </p:cNvPicPr>
          <p:nvPr/>
        </p:nvPicPr>
        <p:blipFill>
          <a:blip r:embed="rId3"/>
          <a:stretch>
            <a:fillRect/>
          </a:stretch>
        </p:blipFill>
        <p:spPr>
          <a:xfrm>
            <a:off x="9036856" y="4231714"/>
            <a:ext cx="2698494" cy="2025308"/>
          </a:xfrm>
          <a:prstGeom prst="rect">
            <a:avLst/>
          </a:prstGeom>
          <a:ln w="38100">
            <a:solidFill>
              <a:schemeClr val="bg1">
                <a:alpha val="50000"/>
              </a:schemeClr>
            </a:solidFill>
          </a:ln>
        </p:spPr>
      </p:pic>
      <p:sp>
        <p:nvSpPr>
          <p:cNvPr id="4" name="TextBox 3">
            <a:extLst>
              <a:ext uri="{FF2B5EF4-FFF2-40B4-BE49-F238E27FC236}">
                <a16:creationId xmlns:a16="http://schemas.microsoft.com/office/drawing/2014/main" id="{F5210991-A66D-C20A-619E-BFDE8C9F3292}"/>
              </a:ext>
            </a:extLst>
          </p:cNvPr>
          <p:cNvSpPr txBox="1"/>
          <p:nvPr/>
        </p:nvSpPr>
        <p:spPr>
          <a:xfrm>
            <a:off x="9028169" y="362964"/>
            <a:ext cx="2708694" cy="338554"/>
          </a:xfrm>
          <a:prstGeom prst="rect">
            <a:avLst/>
          </a:prstGeom>
          <a:noFill/>
        </p:spPr>
        <p:txBody>
          <a:bodyPr wrap="square" rtlCol="0">
            <a:spAutoFit/>
          </a:bodyPr>
          <a:lstStyle/>
          <a:p>
            <a:pPr algn="ctr"/>
            <a:r>
              <a:rPr lang="en-US" sz="1600">
                <a:latin typeface="Calibri" panose="020F0502020204030204" pitchFamily="34" charset="0"/>
                <a:cs typeface="Calibri" panose="020F0502020204030204" pitchFamily="34" charset="0"/>
              </a:rPr>
              <a:t>Clearwater River Watershed</a:t>
            </a:r>
          </a:p>
        </p:txBody>
      </p:sp>
      <p:pic>
        <p:nvPicPr>
          <p:cNvPr id="5" name="Picture 4" descr="A picture containing grass, outdoor, cloud, tree&#10;&#10;Description automatically generated">
            <a:extLst>
              <a:ext uri="{FF2B5EF4-FFF2-40B4-BE49-F238E27FC236}">
                <a16:creationId xmlns:a16="http://schemas.microsoft.com/office/drawing/2014/main" id="{C7072D46-A176-FE7F-AF93-D01132F044DE}"/>
              </a:ext>
            </a:extLst>
          </p:cNvPr>
          <p:cNvPicPr>
            <a:picLocks noChangeAspect="1"/>
          </p:cNvPicPr>
          <p:nvPr/>
        </p:nvPicPr>
        <p:blipFill>
          <a:blip r:embed="rId4"/>
          <a:stretch>
            <a:fillRect/>
          </a:stretch>
        </p:blipFill>
        <p:spPr>
          <a:xfrm>
            <a:off x="9030616" y="725954"/>
            <a:ext cx="2708694" cy="1524092"/>
          </a:xfrm>
          <a:prstGeom prst="rect">
            <a:avLst/>
          </a:prstGeom>
          <a:ln w="38100">
            <a:solidFill>
              <a:schemeClr val="bg1">
                <a:alpha val="50000"/>
              </a:schemeClr>
            </a:solidFill>
          </a:ln>
        </p:spPr>
      </p:pic>
      <p:sp>
        <p:nvSpPr>
          <p:cNvPr id="7" name="TextBox 6">
            <a:extLst>
              <a:ext uri="{FF2B5EF4-FFF2-40B4-BE49-F238E27FC236}">
                <a16:creationId xmlns:a16="http://schemas.microsoft.com/office/drawing/2014/main" id="{391B1779-9164-CC21-FB04-8E612AC21551}"/>
              </a:ext>
            </a:extLst>
          </p:cNvPr>
          <p:cNvSpPr txBox="1"/>
          <p:nvPr/>
        </p:nvSpPr>
        <p:spPr>
          <a:xfrm rot="16200000">
            <a:off x="8267729" y="1281008"/>
            <a:ext cx="1245135" cy="338554"/>
          </a:xfrm>
          <a:prstGeom prst="rect">
            <a:avLst/>
          </a:prstGeom>
          <a:noFill/>
        </p:spPr>
        <p:txBody>
          <a:bodyPr wrap="square" rtlCol="0">
            <a:spAutoFit/>
          </a:bodyPr>
          <a:lstStyle/>
          <a:p>
            <a:pPr algn="ctr"/>
            <a:r>
              <a:rPr lang="en-US" sz="1600">
                <a:latin typeface="Calibri" panose="020F0502020204030204" pitchFamily="34" charset="0"/>
                <a:cs typeface="Calibri" panose="020F0502020204030204" pitchFamily="34" charset="0"/>
              </a:rPr>
              <a:t>Runoff</a:t>
            </a:r>
          </a:p>
        </p:txBody>
      </p:sp>
      <p:sp>
        <p:nvSpPr>
          <p:cNvPr id="14" name="TextBox 13">
            <a:extLst>
              <a:ext uri="{FF2B5EF4-FFF2-40B4-BE49-F238E27FC236}">
                <a16:creationId xmlns:a16="http://schemas.microsoft.com/office/drawing/2014/main" id="{99F739CA-CC10-6723-DE2B-B6F31EE983EF}"/>
              </a:ext>
            </a:extLst>
          </p:cNvPr>
          <p:cNvSpPr txBox="1"/>
          <p:nvPr/>
        </p:nvSpPr>
        <p:spPr>
          <a:xfrm rot="16200000">
            <a:off x="8267728" y="3037378"/>
            <a:ext cx="1245135" cy="338554"/>
          </a:xfrm>
          <a:prstGeom prst="rect">
            <a:avLst/>
          </a:prstGeom>
          <a:noFill/>
        </p:spPr>
        <p:txBody>
          <a:bodyPr wrap="square" rtlCol="0">
            <a:spAutoFit/>
          </a:bodyPr>
          <a:lstStyle/>
          <a:p>
            <a:pPr algn="ctr"/>
            <a:r>
              <a:rPr lang="en-US" sz="1600">
                <a:latin typeface="Calibri" panose="020F0502020204030204" pitchFamily="34" charset="0"/>
                <a:cs typeface="Calibri" panose="020F0502020204030204" pitchFamily="34" charset="0"/>
              </a:rPr>
              <a:t>Reservoirs</a:t>
            </a:r>
          </a:p>
        </p:txBody>
      </p:sp>
      <p:sp>
        <p:nvSpPr>
          <p:cNvPr id="15" name="TextBox 14">
            <a:extLst>
              <a:ext uri="{FF2B5EF4-FFF2-40B4-BE49-F238E27FC236}">
                <a16:creationId xmlns:a16="http://schemas.microsoft.com/office/drawing/2014/main" id="{54E53EEC-AB95-9677-04FA-4647A4833916}"/>
              </a:ext>
            </a:extLst>
          </p:cNvPr>
          <p:cNvSpPr txBox="1"/>
          <p:nvPr/>
        </p:nvSpPr>
        <p:spPr>
          <a:xfrm rot="16200000">
            <a:off x="8267728" y="5100600"/>
            <a:ext cx="1245135" cy="338554"/>
          </a:xfrm>
          <a:prstGeom prst="rect">
            <a:avLst/>
          </a:prstGeom>
          <a:noFill/>
        </p:spPr>
        <p:txBody>
          <a:bodyPr wrap="square" rtlCol="0">
            <a:spAutoFit/>
          </a:bodyPr>
          <a:lstStyle/>
          <a:p>
            <a:pPr algn="ctr"/>
            <a:r>
              <a:rPr lang="en-US" sz="1600">
                <a:latin typeface="Calibri" panose="020F0502020204030204" pitchFamily="34" charset="0"/>
                <a:cs typeface="Calibri" panose="020F0502020204030204" pitchFamily="34" charset="0"/>
              </a:rPr>
              <a:t>Rivers</a:t>
            </a:r>
          </a:p>
        </p:txBody>
      </p:sp>
      <p:pic>
        <p:nvPicPr>
          <p:cNvPr id="16" name="Picture 15" descr="A picture containing outdoor, water, mountain, water resources&#10;&#10;Description automatically generated">
            <a:extLst>
              <a:ext uri="{FF2B5EF4-FFF2-40B4-BE49-F238E27FC236}">
                <a16:creationId xmlns:a16="http://schemas.microsoft.com/office/drawing/2014/main" id="{3D27DEEB-0386-C7A6-C6E3-B17738F2BD3F}"/>
              </a:ext>
            </a:extLst>
          </p:cNvPr>
          <p:cNvPicPr>
            <a:picLocks noChangeAspect="1"/>
          </p:cNvPicPr>
          <p:nvPr/>
        </p:nvPicPr>
        <p:blipFill>
          <a:blip r:embed="rId5"/>
          <a:stretch>
            <a:fillRect/>
          </a:stretch>
        </p:blipFill>
        <p:spPr>
          <a:xfrm>
            <a:off x="9029518" y="2204385"/>
            <a:ext cx="2705035" cy="2025309"/>
          </a:xfrm>
          <a:prstGeom prst="rect">
            <a:avLst/>
          </a:prstGeom>
          <a:ln w="38100">
            <a:solidFill>
              <a:schemeClr val="bg1">
                <a:alpha val="50000"/>
              </a:schemeClr>
            </a:solidFill>
          </a:ln>
        </p:spPr>
      </p:pic>
    </p:spTree>
    <p:extLst>
      <p:ext uri="{BB962C8B-B14F-4D97-AF65-F5344CB8AC3E}">
        <p14:creationId xmlns:p14="http://schemas.microsoft.com/office/powerpoint/2010/main" val="4148865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2" name="Picture 1">
            <a:extLst>
              <a:ext uri="{FF2B5EF4-FFF2-40B4-BE49-F238E27FC236}">
                <a16:creationId xmlns:a16="http://schemas.microsoft.com/office/drawing/2014/main" id="{B17071FC-B0F7-4F0D-EF18-3C8F3B315197}"/>
              </a:ext>
            </a:extLst>
          </p:cNvPr>
          <p:cNvPicPr>
            <a:picLocks noChangeAspect="1"/>
          </p:cNvPicPr>
          <p:nvPr/>
        </p:nvPicPr>
        <p:blipFill>
          <a:blip r:embed="rId3"/>
          <a:stretch>
            <a:fillRect/>
          </a:stretch>
        </p:blipFill>
        <p:spPr>
          <a:xfrm>
            <a:off x="6548882" y="1562987"/>
            <a:ext cx="1814622" cy="1257029"/>
          </a:xfrm>
          <a:prstGeom prst="rect">
            <a:avLst/>
          </a:prstGeom>
        </p:spPr>
      </p:pic>
      <p:sp>
        <p:nvSpPr>
          <p:cNvPr id="7" name="Google Shape;386;p15">
            <a:extLst>
              <a:ext uri="{FF2B5EF4-FFF2-40B4-BE49-F238E27FC236}">
                <a16:creationId xmlns:a16="http://schemas.microsoft.com/office/drawing/2014/main" id="{93CB009E-078F-D691-89DB-E84751C46780}"/>
              </a:ext>
            </a:extLst>
          </p:cNvPr>
          <p:cNvSpPr txBox="1">
            <a:spLocks noGrp="1"/>
          </p:cNvSpPr>
          <p:nvPr>
            <p:ph type="sldNum" idx="12"/>
          </p:nvPr>
        </p:nvSpPr>
        <p:spPr>
          <a:xfrm>
            <a:off x="11184570" y="6447076"/>
            <a:ext cx="969433" cy="3651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fld id="{00000000-1234-1234-1234-123412341234}" type="slidenum">
              <a:rPr lang="en-US"/>
              <a:t>7</a:t>
            </a:fld>
            <a:endParaRPr/>
          </a:p>
        </p:txBody>
      </p:sp>
      <p:sp>
        <p:nvSpPr>
          <p:cNvPr id="9" name="Google Shape;388;p15">
            <a:extLst>
              <a:ext uri="{FF2B5EF4-FFF2-40B4-BE49-F238E27FC236}">
                <a16:creationId xmlns:a16="http://schemas.microsoft.com/office/drawing/2014/main" id="{6BEF5A12-2918-DEA6-F492-EBDD5253337C}"/>
              </a:ext>
            </a:extLst>
          </p:cNvPr>
          <p:cNvSpPr txBox="1">
            <a:spLocks noGrp="1"/>
          </p:cNvSpPr>
          <p:nvPr>
            <p:ph type="title"/>
          </p:nvPr>
        </p:nvSpPr>
        <p:spPr>
          <a:xfrm>
            <a:off x="238899" y="253145"/>
            <a:ext cx="8204752" cy="515503"/>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2000" dirty="0">
                <a:latin typeface="Calibri" panose="020F0502020204030204" pitchFamily="34" charset="0"/>
                <a:cs typeface="Calibri" panose="020F0502020204030204" pitchFamily="34" charset="0"/>
              </a:rPr>
              <a:t>Water Quality and Environmental Systems Modeling</a:t>
            </a:r>
            <a:endParaRPr sz="2400" dirty="0">
              <a:latin typeface="Calibri" panose="020F0502020204030204" pitchFamily="34" charset="0"/>
              <a:cs typeface="Calibri" panose="020F0502020204030204" pitchFamily="34" charset="0"/>
            </a:endParaRPr>
          </a:p>
        </p:txBody>
      </p:sp>
      <p:sp>
        <p:nvSpPr>
          <p:cNvPr id="10" name="Google Shape;389;p15">
            <a:extLst>
              <a:ext uri="{FF2B5EF4-FFF2-40B4-BE49-F238E27FC236}">
                <a16:creationId xmlns:a16="http://schemas.microsoft.com/office/drawing/2014/main" id="{FA3215EF-5BAA-E7AE-16BA-4209E15E2DB6}"/>
              </a:ext>
            </a:extLst>
          </p:cNvPr>
          <p:cNvSpPr txBox="1">
            <a:spLocks noGrp="1"/>
          </p:cNvSpPr>
          <p:nvPr>
            <p:ph type="body" idx="1"/>
          </p:nvPr>
        </p:nvSpPr>
        <p:spPr>
          <a:xfrm>
            <a:off x="457200" y="1493602"/>
            <a:ext cx="3571196" cy="4570447"/>
          </a:xfrm>
          <a:prstGeom prst="rect">
            <a:avLst/>
          </a:prstGeom>
          <a:solidFill>
            <a:schemeClr val="lt2">
              <a:alpha val="0"/>
            </a:schemeClr>
          </a:solidFill>
          <a:ln>
            <a:noFill/>
          </a:ln>
        </p:spPr>
        <p:txBody>
          <a:bodyPr spcFirstLastPara="1" wrap="square" lIns="91425" tIns="91425" rIns="91425" bIns="45700" anchor="t" anchorCtr="0">
            <a:spAutoFit/>
          </a:bodyPr>
          <a:lstStyle/>
          <a:p>
            <a:pPr marL="228600">
              <a:spcBef>
                <a:spcPts val="0"/>
              </a:spcBef>
              <a:buClr>
                <a:srgbClr val="3F3F3F"/>
              </a:buClr>
              <a:buSzPts val="1600"/>
              <a:buFont typeface="Arial" panose="020B0604020202020204" pitchFamily="34" charset="0"/>
              <a:buChar char="•"/>
            </a:pPr>
            <a:r>
              <a:rPr lang="en-US" sz="1600" b="0" dirty="0">
                <a:latin typeface="Calibri" panose="020F0502020204030204" pitchFamily="34" charset="0"/>
                <a:cs typeface="Calibri" panose="020F0502020204030204" pitchFamily="34" charset="0"/>
              </a:rPr>
              <a:t>Watershed Runoff:</a:t>
            </a:r>
          </a:p>
          <a:p>
            <a:pPr marL="457200" lvl="1" indent="-228600">
              <a:spcBef>
                <a:spcPts val="0"/>
              </a:spcBef>
              <a:buClr>
                <a:srgbClr val="3F3F3F"/>
              </a:buClr>
              <a:buSzPts val="1600"/>
              <a:buFont typeface="Arial" panose="020B0604020202020204" pitchFamily="34" charset="0"/>
              <a:buChar char="•"/>
            </a:pPr>
            <a:r>
              <a:rPr lang="en-US" sz="1600" dirty="0">
                <a:solidFill>
                  <a:schemeClr val="tx1"/>
                </a:solidFill>
                <a:latin typeface="Calibri" panose="020F0502020204030204" pitchFamily="34" charset="0"/>
                <a:cs typeface="Calibri" panose="020F0502020204030204" pitchFamily="34" charset="0"/>
              </a:rPr>
              <a:t>SWAT: </a:t>
            </a:r>
            <a:r>
              <a:rPr lang="en-US" sz="1600" b="0" dirty="0">
                <a:solidFill>
                  <a:schemeClr val="tx1"/>
                </a:solidFill>
                <a:latin typeface="Calibri" panose="020F0502020204030204" pitchFamily="34" charset="0"/>
                <a:cs typeface="Calibri" panose="020F0502020204030204" pitchFamily="34" charset="0"/>
              </a:rPr>
              <a:t>Watershed water quantity and quality modeling</a:t>
            </a:r>
          </a:p>
          <a:p>
            <a:pPr marL="457200" lvl="1" indent="-228600">
              <a:spcBef>
                <a:spcPts val="0"/>
              </a:spcBef>
              <a:buClr>
                <a:srgbClr val="3F3F3F"/>
              </a:buClr>
              <a:buSzPts val="1600"/>
              <a:buFont typeface="Arial" panose="020B0604020202020204" pitchFamily="34" charset="0"/>
              <a:buChar char="•"/>
            </a:pPr>
            <a:r>
              <a:rPr lang="en-US" sz="1600" dirty="0">
                <a:solidFill>
                  <a:schemeClr val="tx1"/>
                </a:solidFill>
                <a:latin typeface="Calibri" panose="020F0502020204030204" pitchFamily="34" charset="0"/>
                <a:cs typeface="Calibri" panose="020F0502020204030204" pitchFamily="34" charset="0"/>
              </a:rPr>
              <a:t>GSSHA</a:t>
            </a:r>
            <a:r>
              <a:rPr lang="en-US" sz="1600" b="0" dirty="0">
                <a:solidFill>
                  <a:schemeClr val="dk1"/>
                </a:solidFill>
                <a:latin typeface="Calibri" panose="020F0502020204030204" pitchFamily="34" charset="0"/>
                <a:cs typeface="Calibri" panose="020F0502020204030204" pitchFamily="34" charset="0"/>
              </a:rPr>
              <a:t>: Surface and sub-surface water quality modeling and Nature-Based Features design tool</a:t>
            </a:r>
            <a:endParaRPr lang="en-US" sz="1600" dirty="0">
              <a:latin typeface="Calibri" panose="020F0502020204030204" pitchFamily="34" charset="0"/>
              <a:cs typeface="Calibri" panose="020F0502020204030204" pitchFamily="34" charset="0"/>
            </a:endParaRPr>
          </a:p>
          <a:p>
            <a:pPr marL="228600">
              <a:spcBef>
                <a:spcPts val="0"/>
              </a:spcBef>
              <a:buClr>
                <a:schemeClr val="dk1"/>
              </a:buClr>
              <a:buSzPts val="1600"/>
              <a:buFont typeface="Arial" panose="020B0604020202020204" pitchFamily="34" charset="0"/>
              <a:buChar char="•"/>
            </a:pPr>
            <a:r>
              <a:rPr lang="en-US" sz="1600" b="0" dirty="0">
                <a:solidFill>
                  <a:schemeClr val="dk1"/>
                </a:solidFill>
                <a:latin typeface="Calibri" panose="020F0502020204030204" pitchFamily="34" charset="0"/>
                <a:cs typeface="Calibri" panose="020F0502020204030204" pitchFamily="34" charset="0"/>
              </a:rPr>
              <a:t>Reservoirs:</a:t>
            </a:r>
            <a:endParaRPr lang="en-US" sz="1600" b="0" dirty="0">
              <a:latin typeface="Calibri" panose="020F0502020204030204" pitchFamily="34" charset="0"/>
              <a:cs typeface="Calibri" panose="020F0502020204030204" pitchFamily="34" charset="0"/>
            </a:endParaRPr>
          </a:p>
          <a:p>
            <a:pPr marL="457200" lvl="1" indent="-228600">
              <a:spcBef>
                <a:spcPts val="0"/>
              </a:spcBef>
              <a:buClr>
                <a:schemeClr val="dk1"/>
              </a:buClr>
              <a:buSzPts val="1600"/>
              <a:buFont typeface="Arial" panose="020B0604020202020204" pitchFamily="34" charset="0"/>
              <a:buChar char="•"/>
            </a:pPr>
            <a:r>
              <a:rPr lang="en-US" sz="1600" dirty="0">
                <a:solidFill>
                  <a:schemeClr val="dk1"/>
                </a:solidFill>
                <a:latin typeface="Calibri" panose="020F0502020204030204" pitchFamily="34" charset="0"/>
                <a:cs typeface="Calibri" panose="020F0502020204030204" pitchFamily="34" charset="0"/>
              </a:rPr>
              <a:t>CE-QUAL-W2</a:t>
            </a:r>
            <a:r>
              <a:rPr lang="en-US" sz="1600" b="0" dirty="0">
                <a:solidFill>
                  <a:schemeClr val="dk1"/>
                </a:solidFill>
                <a:latin typeface="Calibri" panose="020F0502020204030204" pitchFamily="34" charset="0"/>
                <a:cs typeface="Calibri" panose="020F0502020204030204" pitchFamily="34" charset="0"/>
              </a:rPr>
              <a:t>: 2D reservoir-river hydrodynamics and water quality modeling</a:t>
            </a:r>
            <a:endParaRPr lang="en-US" sz="1600" b="0" dirty="0">
              <a:latin typeface="Calibri" panose="020F0502020204030204" pitchFamily="34" charset="0"/>
              <a:cs typeface="Calibri" panose="020F0502020204030204" pitchFamily="34" charset="0"/>
            </a:endParaRPr>
          </a:p>
          <a:p>
            <a:pPr marL="457200" lvl="1" indent="-228600">
              <a:spcBef>
                <a:spcPts val="0"/>
              </a:spcBef>
              <a:buClr>
                <a:schemeClr val="dk1"/>
              </a:buClr>
              <a:buSzPts val="1600"/>
              <a:buFont typeface="Arial" panose="020B0604020202020204" pitchFamily="34" charset="0"/>
              <a:buChar char="•"/>
            </a:pPr>
            <a:r>
              <a:rPr lang="en-US" sz="1600" dirty="0">
                <a:solidFill>
                  <a:schemeClr val="tx1"/>
                </a:solidFill>
                <a:latin typeface="Calibri" panose="020F0502020204030204" pitchFamily="34" charset="0"/>
                <a:cs typeface="Calibri" panose="020F0502020204030204" pitchFamily="34" charset="0"/>
              </a:rPr>
              <a:t>HEC-ResSim</a:t>
            </a:r>
            <a:r>
              <a:rPr lang="en-US" sz="1600" b="0" dirty="0">
                <a:solidFill>
                  <a:schemeClr val="tx1"/>
                </a:solidFill>
                <a:latin typeface="Calibri" panose="020F0502020204030204" pitchFamily="34" charset="0"/>
                <a:cs typeface="Calibri" panose="020F0502020204030204" pitchFamily="34" charset="0"/>
              </a:rPr>
              <a:t>: Reservoir operations and water quality modeling</a:t>
            </a:r>
            <a:endParaRPr sz="1600" dirty="0">
              <a:solidFill>
                <a:schemeClr val="tx1"/>
              </a:solidFill>
              <a:latin typeface="Calibri" panose="020F0502020204030204" pitchFamily="34" charset="0"/>
              <a:cs typeface="Calibri" panose="020F0502020204030204" pitchFamily="34" charset="0"/>
            </a:endParaRPr>
          </a:p>
          <a:p>
            <a:pPr marL="228600">
              <a:spcBef>
                <a:spcPts val="0"/>
              </a:spcBef>
              <a:buClr>
                <a:schemeClr val="dk1"/>
              </a:buClr>
              <a:buSzPts val="1600"/>
              <a:buFont typeface="Arial" panose="020B0604020202020204" pitchFamily="34" charset="0"/>
              <a:buChar char="•"/>
            </a:pPr>
            <a:r>
              <a:rPr lang="en-US" sz="1600" b="0" dirty="0">
                <a:solidFill>
                  <a:schemeClr val="dk1"/>
                </a:solidFill>
                <a:latin typeface="Calibri" panose="020F0502020204030204" pitchFamily="34" charset="0"/>
                <a:cs typeface="Calibri" panose="020F0502020204030204" pitchFamily="34" charset="0"/>
              </a:rPr>
              <a:t>Rivers and Floodplains:</a:t>
            </a:r>
            <a:endParaRPr lang="en-US" sz="1600" b="0" dirty="0">
              <a:latin typeface="Calibri" panose="020F0502020204030204" pitchFamily="34" charset="0"/>
              <a:cs typeface="Calibri" panose="020F0502020204030204" pitchFamily="34" charset="0"/>
            </a:endParaRPr>
          </a:p>
          <a:p>
            <a:pPr marL="457200" lvl="1" indent="-228600">
              <a:spcBef>
                <a:spcPts val="0"/>
              </a:spcBef>
              <a:buClr>
                <a:schemeClr val="dk1"/>
              </a:buClr>
              <a:buSzPts val="1600"/>
              <a:buFont typeface="Arial" panose="020B0604020202020204" pitchFamily="34" charset="0"/>
              <a:buChar char="•"/>
            </a:pPr>
            <a:r>
              <a:rPr lang="en-US" sz="1600" dirty="0">
                <a:solidFill>
                  <a:schemeClr val="dk1"/>
                </a:solidFill>
                <a:latin typeface="Calibri" panose="020F0502020204030204" pitchFamily="34" charset="0"/>
                <a:cs typeface="Calibri" panose="020F0502020204030204" pitchFamily="34" charset="0"/>
              </a:rPr>
              <a:t>HEC-RAS</a:t>
            </a:r>
            <a:r>
              <a:rPr lang="en-US" sz="1600" b="0" dirty="0">
                <a:solidFill>
                  <a:schemeClr val="dk1"/>
                </a:solidFill>
                <a:latin typeface="Calibri" panose="020F0502020204030204" pitchFamily="34" charset="0"/>
                <a:cs typeface="Calibri" panose="020F0502020204030204" pitchFamily="34" charset="0"/>
              </a:rPr>
              <a:t>: 1D River hydraulics and water quality &amp; vegetation modeling</a:t>
            </a:r>
            <a:endParaRPr lang="en-US" sz="1600" b="0" dirty="0">
              <a:latin typeface="Calibri" panose="020F0502020204030204" pitchFamily="34" charset="0"/>
              <a:cs typeface="Calibri" panose="020F0502020204030204" pitchFamily="34" charset="0"/>
            </a:endParaRPr>
          </a:p>
          <a:p>
            <a:pPr marL="457200" lvl="1" indent="-228600">
              <a:spcBef>
                <a:spcPts val="0"/>
              </a:spcBef>
              <a:buClr>
                <a:schemeClr val="dk1"/>
              </a:buClr>
              <a:buSzPts val="1600"/>
              <a:buFont typeface="Arial" panose="020B0604020202020204" pitchFamily="34" charset="0"/>
              <a:buChar char="•"/>
            </a:pPr>
            <a:r>
              <a:rPr lang="en-US" sz="1600" dirty="0">
                <a:solidFill>
                  <a:schemeClr val="tx1"/>
                </a:solidFill>
                <a:latin typeface="Calibri" panose="020F0502020204030204" pitchFamily="34" charset="0"/>
                <a:cs typeface="Calibri" panose="020F0502020204030204" pitchFamily="34" charset="0"/>
              </a:rPr>
              <a:t>ClearWater-Riverine</a:t>
            </a:r>
            <a:r>
              <a:rPr lang="en-US" sz="1600" b="0" dirty="0">
                <a:solidFill>
                  <a:schemeClr val="dk1"/>
                </a:solidFill>
                <a:latin typeface="Calibri" panose="020F0502020204030204" pitchFamily="34" charset="0"/>
                <a:cs typeface="Calibri" panose="020F0502020204030204" pitchFamily="34" charset="0"/>
              </a:rPr>
              <a:t>: 2D River-floodplain hydraulics and water quality modeling with HEC-RAS and GSSHA</a:t>
            </a:r>
            <a:endParaRPr sz="1600" dirty="0">
              <a:latin typeface="Calibri" panose="020F0502020204030204" pitchFamily="34" charset="0"/>
              <a:cs typeface="Calibri" panose="020F0502020204030204" pitchFamily="34" charset="0"/>
            </a:endParaRPr>
          </a:p>
        </p:txBody>
      </p:sp>
      <p:pic>
        <p:nvPicPr>
          <p:cNvPr id="11" name="Google Shape;390;p15">
            <a:extLst>
              <a:ext uri="{FF2B5EF4-FFF2-40B4-BE49-F238E27FC236}">
                <a16:creationId xmlns:a16="http://schemas.microsoft.com/office/drawing/2014/main" id="{2A444A49-A7FE-73EA-783E-464D1D3CE4A9}"/>
              </a:ext>
            </a:extLst>
          </p:cNvPr>
          <p:cNvPicPr preferRelativeResize="0"/>
          <p:nvPr/>
        </p:nvPicPr>
        <p:blipFill rotWithShape="1">
          <a:blip r:embed="rId4">
            <a:alphaModFix/>
          </a:blip>
          <a:srcRect/>
          <a:stretch/>
        </p:blipFill>
        <p:spPr>
          <a:xfrm>
            <a:off x="4004319" y="1499627"/>
            <a:ext cx="2265145" cy="1394936"/>
          </a:xfrm>
          <a:prstGeom prst="rect">
            <a:avLst/>
          </a:prstGeom>
          <a:noFill/>
          <a:ln w="38100" cap="flat" cmpd="sng">
            <a:solidFill>
              <a:schemeClr val="lt1">
                <a:alpha val="49803"/>
              </a:schemeClr>
            </a:solidFill>
            <a:prstDash val="solid"/>
            <a:round/>
            <a:headEnd type="none" w="sm" len="sm"/>
            <a:tailEnd type="none" w="sm" len="sm"/>
          </a:ln>
        </p:spPr>
      </p:pic>
      <p:sp>
        <p:nvSpPr>
          <p:cNvPr id="12" name="Google Shape;391;p15">
            <a:extLst>
              <a:ext uri="{FF2B5EF4-FFF2-40B4-BE49-F238E27FC236}">
                <a16:creationId xmlns:a16="http://schemas.microsoft.com/office/drawing/2014/main" id="{93C58C29-8363-CB23-765C-95FA26C02E7E}"/>
              </a:ext>
            </a:extLst>
          </p:cNvPr>
          <p:cNvSpPr/>
          <p:nvPr/>
        </p:nvSpPr>
        <p:spPr>
          <a:xfrm>
            <a:off x="6311186" y="4706675"/>
            <a:ext cx="238092" cy="1381118"/>
          </a:xfrm>
          <a:prstGeom prst="leftBrace">
            <a:avLst>
              <a:gd name="adj1" fmla="val 52503"/>
              <a:gd name="adj2" fmla="val 50000"/>
            </a:avLst>
          </a:prstGeom>
          <a:noFill/>
          <a:ln w="25400" cap="flat" cmpd="sng">
            <a:solidFill>
              <a:srgbClr val="7A81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Tahoma"/>
              <a:ea typeface="Tahoma"/>
              <a:cs typeface="Tahoma"/>
              <a:sym typeface="Tahoma"/>
            </a:endParaRPr>
          </a:p>
        </p:txBody>
      </p:sp>
      <p:sp>
        <p:nvSpPr>
          <p:cNvPr id="13" name="Google Shape;392;p15">
            <a:extLst>
              <a:ext uri="{FF2B5EF4-FFF2-40B4-BE49-F238E27FC236}">
                <a16:creationId xmlns:a16="http://schemas.microsoft.com/office/drawing/2014/main" id="{001929E2-3480-C40F-4666-F5B1E1F4CD78}"/>
              </a:ext>
            </a:extLst>
          </p:cNvPr>
          <p:cNvSpPr/>
          <p:nvPr/>
        </p:nvSpPr>
        <p:spPr>
          <a:xfrm>
            <a:off x="6282214" y="3073082"/>
            <a:ext cx="238092" cy="1381118"/>
          </a:xfrm>
          <a:prstGeom prst="leftBrace">
            <a:avLst>
              <a:gd name="adj1" fmla="val 52503"/>
              <a:gd name="adj2" fmla="val 50000"/>
            </a:avLst>
          </a:prstGeom>
          <a:noFill/>
          <a:ln w="25400" cap="flat" cmpd="sng">
            <a:solidFill>
              <a:srgbClr val="00B05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Tahoma"/>
              <a:ea typeface="Tahoma"/>
              <a:cs typeface="Tahoma"/>
              <a:sym typeface="Tahoma"/>
            </a:endParaRPr>
          </a:p>
        </p:txBody>
      </p:sp>
      <p:sp>
        <p:nvSpPr>
          <p:cNvPr id="14" name="Google Shape;393;p15">
            <a:extLst>
              <a:ext uri="{FF2B5EF4-FFF2-40B4-BE49-F238E27FC236}">
                <a16:creationId xmlns:a16="http://schemas.microsoft.com/office/drawing/2014/main" id="{9CC4BDED-726B-1A38-C14E-F85539541B0A}"/>
              </a:ext>
            </a:extLst>
          </p:cNvPr>
          <p:cNvSpPr/>
          <p:nvPr/>
        </p:nvSpPr>
        <p:spPr>
          <a:xfrm>
            <a:off x="6283048" y="1499627"/>
            <a:ext cx="238092" cy="1391871"/>
          </a:xfrm>
          <a:prstGeom prst="leftBrace">
            <a:avLst>
              <a:gd name="adj1" fmla="val 52503"/>
              <a:gd name="adj2" fmla="val 50000"/>
            </a:avLst>
          </a:prstGeom>
          <a:noFill/>
          <a:ln w="25400" cap="flat" cmpd="sng">
            <a:solidFill>
              <a:srgbClr val="00B0F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Tahoma"/>
              <a:ea typeface="Tahoma"/>
              <a:cs typeface="Tahoma"/>
              <a:sym typeface="Tahoma"/>
            </a:endParaRPr>
          </a:p>
        </p:txBody>
      </p:sp>
      <p:pic>
        <p:nvPicPr>
          <p:cNvPr id="15" name="Google Shape;394;p15">
            <a:extLst>
              <a:ext uri="{FF2B5EF4-FFF2-40B4-BE49-F238E27FC236}">
                <a16:creationId xmlns:a16="http://schemas.microsoft.com/office/drawing/2014/main" id="{8A039FE1-7F25-357C-2F71-BF261E17E3A1}"/>
              </a:ext>
            </a:extLst>
          </p:cNvPr>
          <p:cNvPicPr preferRelativeResize="0"/>
          <p:nvPr/>
        </p:nvPicPr>
        <p:blipFill rotWithShape="1">
          <a:blip r:embed="rId5">
            <a:alphaModFix/>
          </a:blip>
          <a:srcRect/>
          <a:stretch/>
        </p:blipFill>
        <p:spPr>
          <a:xfrm>
            <a:off x="4004318" y="4664592"/>
            <a:ext cx="2265145" cy="1480460"/>
          </a:xfrm>
          <a:prstGeom prst="rect">
            <a:avLst/>
          </a:prstGeom>
          <a:noFill/>
          <a:ln w="38100" cap="flat" cmpd="sng">
            <a:solidFill>
              <a:schemeClr val="lt1">
                <a:alpha val="49803"/>
              </a:schemeClr>
            </a:solidFill>
            <a:prstDash val="solid"/>
            <a:round/>
            <a:headEnd type="none" w="sm" len="sm"/>
            <a:tailEnd type="none" w="sm" len="sm"/>
          </a:ln>
        </p:spPr>
      </p:pic>
      <p:pic>
        <p:nvPicPr>
          <p:cNvPr id="16" name="Google Shape;395;p15">
            <a:extLst>
              <a:ext uri="{FF2B5EF4-FFF2-40B4-BE49-F238E27FC236}">
                <a16:creationId xmlns:a16="http://schemas.microsoft.com/office/drawing/2014/main" id="{2806D8C5-6FD0-6B9F-BC7B-C9D1296B1377}"/>
              </a:ext>
            </a:extLst>
          </p:cNvPr>
          <p:cNvPicPr preferRelativeResize="0"/>
          <p:nvPr/>
        </p:nvPicPr>
        <p:blipFill rotWithShape="1">
          <a:blip r:embed="rId6">
            <a:alphaModFix/>
          </a:blip>
          <a:srcRect/>
          <a:stretch/>
        </p:blipFill>
        <p:spPr>
          <a:xfrm>
            <a:off x="4004318" y="3041277"/>
            <a:ext cx="2265145" cy="1478554"/>
          </a:xfrm>
          <a:prstGeom prst="rect">
            <a:avLst/>
          </a:prstGeom>
          <a:noFill/>
          <a:ln w="38100" cap="flat" cmpd="sng">
            <a:solidFill>
              <a:schemeClr val="lt1">
                <a:alpha val="49803"/>
              </a:schemeClr>
            </a:solidFill>
            <a:prstDash val="solid"/>
            <a:round/>
            <a:headEnd type="none" w="sm" len="sm"/>
            <a:tailEnd type="none" w="sm" len="sm"/>
          </a:ln>
        </p:spPr>
      </p:pic>
      <p:sp>
        <p:nvSpPr>
          <p:cNvPr id="17" name="Google Shape;396;p15">
            <a:extLst>
              <a:ext uri="{FF2B5EF4-FFF2-40B4-BE49-F238E27FC236}">
                <a16:creationId xmlns:a16="http://schemas.microsoft.com/office/drawing/2014/main" id="{7150CAE0-DB89-4975-CFAE-6D049762C065}"/>
              </a:ext>
            </a:extLst>
          </p:cNvPr>
          <p:cNvSpPr txBox="1"/>
          <p:nvPr/>
        </p:nvSpPr>
        <p:spPr>
          <a:xfrm>
            <a:off x="457199" y="671509"/>
            <a:ext cx="7543049" cy="776291"/>
          </a:xfrm>
          <a:prstGeom prst="rect">
            <a:avLst/>
          </a:prstGeom>
          <a:solidFill>
            <a:schemeClr val="lt2">
              <a:alpha val="0"/>
            </a:schemeClr>
          </a:solidFill>
          <a:ln>
            <a:noFill/>
          </a:ln>
        </p:spPr>
        <p:txBody>
          <a:bodyPr spcFirstLastPara="1" wrap="square" lIns="91425" tIns="91425" rIns="91425" bIns="45700" anchor="t" anchorCtr="0">
            <a:noAutofit/>
          </a:bodyPr>
          <a:lstStyle/>
          <a:p>
            <a:pPr marR="0" lvl="0" algn="l" rtl="0">
              <a:spcBef>
                <a:spcPts val="0"/>
              </a:spcBef>
              <a:spcAft>
                <a:spcPts val="0"/>
              </a:spcAft>
              <a:buClr>
                <a:srgbClr val="002060"/>
              </a:buClr>
              <a:buSzPts val="1600"/>
            </a:pPr>
            <a:r>
              <a:rPr lang="en-US" sz="1600" dirty="0">
                <a:solidFill>
                  <a:srgbClr val="002060"/>
                </a:solidFill>
                <a:latin typeface="Calibri" panose="020F0502020204030204" pitchFamily="34" charset="0"/>
                <a:ea typeface="Arial"/>
                <a:cs typeface="Calibri" panose="020F0502020204030204" pitchFamily="34" charset="0"/>
                <a:sym typeface="Arial"/>
              </a:rPr>
              <a:t>The </a:t>
            </a:r>
            <a:r>
              <a:rPr lang="en-US" sz="1600" dirty="0">
                <a:solidFill>
                  <a:srgbClr val="00B0F0"/>
                </a:solidFill>
                <a:latin typeface="Calibri" panose="020F0502020204030204" pitchFamily="34" charset="0"/>
                <a:ea typeface="Arial"/>
                <a:cs typeface="Calibri" panose="020F0502020204030204" pitchFamily="34" charset="0"/>
                <a:sym typeface="Arial"/>
              </a:rPr>
              <a:t>C</a:t>
            </a:r>
            <a:r>
              <a:rPr lang="en-US" sz="1600" dirty="0">
                <a:solidFill>
                  <a:srgbClr val="002060"/>
                </a:solidFill>
                <a:latin typeface="Calibri" panose="020F0502020204030204" pitchFamily="34" charset="0"/>
                <a:ea typeface="Arial"/>
                <a:cs typeface="Calibri" panose="020F0502020204030204" pitchFamily="34" charset="0"/>
                <a:sym typeface="Arial"/>
              </a:rPr>
              <a:t>orps </a:t>
            </a:r>
            <a:r>
              <a:rPr lang="en-US" sz="1600" dirty="0">
                <a:solidFill>
                  <a:srgbClr val="00B0F0"/>
                </a:solidFill>
                <a:latin typeface="Calibri" panose="020F0502020204030204" pitchFamily="34" charset="0"/>
                <a:ea typeface="Arial"/>
                <a:cs typeface="Calibri" panose="020F0502020204030204" pitchFamily="34" charset="0"/>
                <a:sym typeface="Arial"/>
              </a:rPr>
              <a:t>L</a:t>
            </a:r>
            <a:r>
              <a:rPr lang="en-US" sz="1600" dirty="0">
                <a:solidFill>
                  <a:srgbClr val="002060"/>
                </a:solidFill>
                <a:latin typeface="Calibri" panose="020F0502020204030204" pitchFamily="34" charset="0"/>
                <a:ea typeface="Arial"/>
                <a:cs typeface="Calibri" panose="020F0502020204030204" pitchFamily="34" charset="0"/>
                <a:sym typeface="Arial"/>
              </a:rPr>
              <a:t>ibrary for </a:t>
            </a:r>
            <a:r>
              <a:rPr lang="en-US" sz="1600" dirty="0">
                <a:solidFill>
                  <a:srgbClr val="00B0F0"/>
                </a:solidFill>
                <a:latin typeface="Calibri" panose="020F0502020204030204" pitchFamily="34" charset="0"/>
                <a:ea typeface="Arial"/>
                <a:cs typeface="Calibri" panose="020F0502020204030204" pitchFamily="34" charset="0"/>
                <a:sym typeface="Arial"/>
              </a:rPr>
              <a:t>E</a:t>
            </a:r>
            <a:r>
              <a:rPr lang="en-US" sz="1600" dirty="0">
                <a:solidFill>
                  <a:srgbClr val="002060"/>
                </a:solidFill>
                <a:latin typeface="Calibri" panose="020F0502020204030204" pitchFamily="34" charset="0"/>
                <a:ea typeface="Arial"/>
                <a:cs typeface="Calibri" panose="020F0502020204030204" pitchFamily="34" charset="0"/>
                <a:sym typeface="Arial"/>
              </a:rPr>
              <a:t>nvironmental </a:t>
            </a:r>
            <a:r>
              <a:rPr lang="en-US" sz="1600" dirty="0">
                <a:solidFill>
                  <a:srgbClr val="00B0F0"/>
                </a:solidFill>
                <a:latin typeface="Calibri" panose="020F0502020204030204" pitchFamily="34" charset="0"/>
                <a:ea typeface="Arial"/>
                <a:cs typeface="Calibri" panose="020F0502020204030204" pitchFamily="34" charset="0"/>
                <a:sym typeface="Arial"/>
              </a:rPr>
              <a:t>A</a:t>
            </a:r>
            <a:r>
              <a:rPr lang="en-US" sz="1600" dirty="0">
                <a:solidFill>
                  <a:srgbClr val="002060"/>
                </a:solidFill>
                <a:latin typeface="Calibri" panose="020F0502020204030204" pitchFamily="34" charset="0"/>
                <a:ea typeface="Arial"/>
                <a:cs typeface="Calibri" panose="020F0502020204030204" pitchFamily="34" charset="0"/>
                <a:sym typeface="Arial"/>
              </a:rPr>
              <a:t>nalysis and </a:t>
            </a:r>
            <a:r>
              <a:rPr lang="en-US" sz="1600" dirty="0">
                <a:solidFill>
                  <a:srgbClr val="00B0F0"/>
                </a:solidFill>
                <a:latin typeface="Calibri" panose="020F0502020204030204" pitchFamily="34" charset="0"/>
                <a:ea typeface="Arial"/>
                <a:cs typeface="Calibri" panose="020F0502020204030204" pitchFamily="34" charset="0"/>
                <a:sym typeface="Arial"/>
              </a:rPr>
              <a:t>R</a:t>
            </a:r>
            <a:r>
              <a:rPr lang="en-US" sz="1600" dirty="0">
                <a:solidFill>
                  <a:srgbClr val="002060"/>
                </a:solidFill>
                <a:latin typeface="Calibri" panose="020F0502020204030204" pitchFamily="34" charset="0"/>
                <a:ea typeface="Arial"/>
                <a:cs typeface="Calibri" panose="020F0502020204030204" pitchFamily="34" charset="0"/>
                <a:sym typeface="Arial"/>
              </a:rPr>
              <a:t>estoration of </a:t>
            </a:r>
            <a:r>
              <a:rPr lang="en-US" sz="1600" dirty="0">
                <a:solidFill>
                  <a:srgbClr val="00B0F0"/>
                </a:solidFill>
                <a:latin typeface="Calibri" panose="020F0502020204030204" pitchFamily="34" charset="0"/>
                <a:ea typeface="Arial"/>
                <a:cs typeface="Calibri" panose="020F0502020204030204" pitchFamily="34" charset="0"/>
                <a:sym typeface="Arial"/>
              </a:rPr>
              <a:t>Water</a:t>
            </a:r>
            <a:r>
              <a:rPr lang="en-US" sz="1600" dirty="0">
                <a:solidFill>
                  <a:srgbClr val="002060"/>
                </a:solidFill>
                <a:latin typeface="Calibri" panose="020F0502020204030204" pitchFamily="34" charset="0"/>
                <a:ea typeface="Arial"/>
                <a:cs typeface="Calibri" panose="020F0502020204030204" pitchFamily="34" charset="0"/>
                <a:sym typeface="Arial"/>
              </a:rPr>
              <a:t>sheds (</a:t>
            </a:r>
            <a:r>
              <a:rPr lang="en-US" sz="1600" dirty="0">
                <a:solidFill>
                  <a:srgbClr val="227EEE"/>
                </a:solidFill>
                <a:latin typeface="Calibri" panose="020F0502020204030204" pitchFamily="34" charset="0"/>
                <a:ea typeface="Arial"/>
                <a:cs typeface="Calibri" panose="020F0502020204030204" pitchFamily="34" charset="0"/>
                <a:sym typeface="Arial"/>
              </a:rPr>
              <a:t>ClearWater</a:t>
            </a:r>
            <a:r>
              <a:rPr lang="en-US" sz="1600" dirty="0">
                <a:solidFill>
                  <a:srgbClr val="002060"/>
                </a:solidFill>
                <a:latin typeface="Calibri" panose="020F0502020204030204" pitchFamily="34" charset="0"/>
                <a:ea typeface="Arial"/>
                <a:cs typeface="Calibri" panose="020F0502020204030204" pitchFamily="34" charset="0"/>
                <a:sym typeface="Arial"/>
              </a:rPr>
              <a:t>) provides environmental simulation capabilities that leverage existing hydrologic and hydraulic (H&amp;H) models.</a:t>
            </a:r>
            <a:endParaRPr sz="1600" dirty="0">
              <a:latin typeface="Calibri" panose="020F0502020204030204" pitchFamily="34" charset="0"/>
              <a:cs typeface="Calibri" panose="020F0502020204030204" pitchFamily="34" charset="0"/>
            </a:endParaRPr>
          </a:p>
        </p:txBody>
      </p:sp>
      <p:pic>
        <p:nvPicPr>
          <p:cNvPr id="18" name="Google Shape;397;p15">
            <a:extLst>
              <a:ext uri="{FF2B5EF4-FFF2-40B4-BE49-F238E27FC236}">
                <a16:creationId xmlns:a16="http://schemas.microsoft.com/office/drawing/2014/main" id="{56B164EA-FF82-8B87-880F-B43C828A7720}"/>
              </a:ext>
            </a:extLst>
          </p:cNvPr>
          <p:cNvPicPr preferRelativeResize="0"/>
          <p:nvPr/>
        </p:nvPicPr>
        <p:blipFill rotWithShape="1">
          <a:blip r:embed="rId7">
            <a:alphaModFix/>
          </a:blip>
          <a:srcRect/>
          <a:stretch/>
        </p:blipFill>
        <p:spPr>
          <a:xfrm>
            <a:off x="8000249" y="254178"/>
            <a:ext cx="2223005" cy="1480460"/>
          </a:xfrm>
          <a:prstGeom prst="rect">
            <a:avLst/>
          </a:prstGeom>
          <a:noFill/>
          <a:ln>
            <a:noFill/>
          </a:ln>
        </p:spPr>
      </p:pic>
      <p:pic>
        <p:nvPicPr>
          <p:cNvPr id="19" name="Google Shape;398;p15">
            <a:extLst>
              <a:ext uri="{FF2B5EF4-FFF2-40B4-BE49-F238E27FC236}">
                <a16:creationId xmlns:a16="http://schemas.microsoft.com/office/drawing/2014/main" id="{E152AF5F-87AE-21BD-FC9E-B78842CCF61F}"/>
              </a:ext>
            </a:extLst>
          </p:cNvPr>
          <p:cNvPicPr preferRelativeResize="0"/>
          <p:nvPr/>
        </p:nvPicPr>
        <p:blipFill rotWithShape="1">
          <a:blip r:embed="rId8">
            <a:alphaModFix/>
          </a:blip>
          <a:srcRect/>
          <a:stretch/>
        </p:blipFill>
        <p:spPr>
          <a:xfrm>
            <a:off x="9164465" y="2307021"/>
            <a:ext cx="2724215" cy="1478554"/>
          </a:xfrm>
          <a:prstGeom prst="rect">
            <a:avLst/>
          </a:prstGeom>
          <a:noFill/>
          <a:ln>
            <a:noFill/>
          </a:ln>
        </p:spPr>
      </p:pic>
      <p:pic>
        <p:nvPicPr>
          <p:cNvPr id="20" name="Google Shape;399;p15">
            <a:extLst>
              <a:ext uri="{FF2B5EF4-FFF2-40B4-BE49-F238E27FC236}">
                <a16:creationId xmlns:a16="http://schemas.microsoft.com/office/drawing/2014/main" id="{3BF0A1F6-D751-EBE9-321E-17A36829407F}"/>
              </a:ext>
            </a:extLst>
          </p:cNvPr>
          <p:cNvPicPr preferRelativeResize="0"/>
          <p:nvPr/>
        </p:nvPicPr>
        <p:blipFill rotWithShape="1">
          <a:blip r:embed="rId9">
            <a:alphaModFix/>
          </a:blip>
          <a:srcRect/>
          <a:stretch/>
        </p:blipFill>
        <p:spPr>
          <a:xfrm>
            <a:off x="10251720" y="3812994"/>
            <a:ext cx="1635944" cy="2454057"/>
          </a:xfrm>
          <a:prstGeom prst="rect">
            <a:avLst/>
          </a:prstGeom>
          <a:noFill/>
          <a:ln w="9525" cap="flat" cmpd="sng">
            <a:solidFill>
              <a:schemeClr val="dk1"/>
            </a:solidFill>
            <a:prstDash val="solid"/>
            <a:round/>
            <a:headEnd type="none" w="sm" len="sm"/>
            <a:tailEnd type="none" w="sm" len="sm"/>
          </a:ln>
        </p:spPr>
      </p:pic>
      <p:pic>
        <p:nvPicPr>
          <p:cNvPr id="21" name="Google Shape;400;p15" descr="Figure 6-2. RAS Mapper with Default Results Layers shown.">
            <a:extLst>
              <a:ext uri="{FF2B5EF4-FFF2-40B4-BE49-F238E27FC236}">
                <a16:creationId xmlns:a16="http://schemas.microsoft.com/office/drawing/2014/main" id="{C687B241-F088-2F25-4C96-AA8D4C35338F}"/>
              </a:ext>
            </a:extLst>
          </p:cNvPr>
          <p:cNvPicPr preferRelativeResize="0"/>
          <p:nvPr/>
        </p:nvPicPr>
        <p:blipFill rotWithShape="1">
          <a:blip r:embed="rId10">
            <a:alphaModFix/>
          </a:blip>
          <a:srcRect/>
          <a:stretch/>
        </p:blipFill>
        <p:spPr>
          <a:xfrm>
            <a:off x="6545455" y="4664592"/>
            <a:ext cx="2640387" cy="1480460"/>
          </a:xfrm>
          <a:prstGeom prst="rect">
            <a:avLst/>
          </a:prstGeom>
          <a:noFill/>
          <a:ln>
            <a:noFill/>
          </a:ln>
        </p:spPr>
      </p:pic>
      <p:grpSp>
        <p:nvGrpSpPr>
          <p:cNvPr id="22" name="Google Shape;401;p15">
            <a:extLst>
              <a:ext uri="{FF2B5EF4-FFF2-40B4-BE49-F238E27FC236}">
                <a16:creationId xmlns:a16="http://schemas.microsoft.com/office/drawing/2014/main" id="{0FC368F1-D194-2058-27F2-8D9BA5E0AA1B}"/>
              </a:ext>
            </a:extLst>
          </p:cNvPr>
          <p:cNvGrpSpPr/>
          <p:nvPr/>
        </p:nvGrpSpPr>
        <p:grpSpPr>
          <a:xfrm>
            <a:off x="6543762" y="3041277"/>
            <a:ext cx="1650676" cy="1478554"/>
            <a:chOff x="6224584" y="1859976"/>
            <a:chExt cx="2498376" cy="2237861"/>
          </a:xfrm>
        </p:grpSpPr>
        <p:sp>
          <p:nvSpPr>
            <p:cNvPr id="23" name="Google Shape;402;p15">
              <a:extLst>
                <a:ext uri="{FF2B5EF4-FFF2-40B4-BE49-F238E27FC236}">
                  <a16:creationId xmlns:a16="http://schemas.microsoft.com/office/drawing/2014/main" id="{479B0465-B7BD-172C-B671-D8E2276D1C6D}"/>
                </a:ext>
              </a:extLst>
            </p:cNvPr>
            <p:cNvSpPr/>
            <p:nvPr/>
          </p:nvSpPr>
          <p:spPr>
            <a:xfrm>
              <a:off x="6745375" y="3465725"/>
              <a:ext cx="705487" cy="31084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grpSp>
          <p:nvGrpSpPr>
            <p:cNvPr id="24" name="Google Shape;403;p15">
              <a:extLst>
                <a:ext uri="{FF2B5EF4-FFF2-40B4-BE49-F238E27FC236}">
                  <a16:creationId xmlns:a16="http://schemas.microsoft.com/office/drawing/2014/main" id="{FC74F1A9-969B-C96A-CD6A-706432858F23}"/>
                </a:ext>
              </a:extLst>
            </p:cNvPr>
            <p:cNvGrpSpPr/>
            <p:nvPr/>
          </p:nvGrpSpPr>
          <p:grpSpPr>
            <a:xfrm>
              <a:off x="6224584" y="1859976"/>
              <a:ext cx="2498376" cy="2237861"/>
              <a:chOff x="6224584" y="1859976"/>
              <a:chExt cx="2498376" cy="2237861"/>
            </a:xfrm>
          </p:grpSpPr>
          <p:pic>
            <p:nvPicPr>
              <p:cNvPr id="25" name="Google Shape;404;p15" descr="w2">
                <a:extLst>
                  <a:ext uri="{FF2B5EF4-FFF2-40B4-BE49-F238E27FC236}">
                    <a16:creationId xmlns:a16="http://schemas.microsoft.com/office/drawing/2014/main" id="{D2AE5BBC-C24C-709A-A65C-B6D9805A9ED3}"/>
                  </a:ext>
                </a:extLst>
              </p:cNvPr>
              <p:cNvPicPr preferRelativeResize="0"/>
              <p:nvPr/>
            </p:nvPicPr>
            <p:blipFill rotWithShape="1">
              <a:blip r:embed="rId11">
                <a:alphaModFix/>
              </a:blip>
              <a:srcRect/>
              <a:stretch/>
            </p:blipFill>
            <p:spPr>
              <a:xfrm>
                <a:off x="6224584" y="1859976"/>
                <a:ext cx="2476079" cy="2237861"/>
              </a:xfrm>
              <a:prstGeom prst="rect">
                <a:avLst/>
              </a:prstGeom>
              <a:noFill/>
              <a:ln>
                <a:noFill/>
              </a:ln>
            </p:spPr>
          </p:pic>
          <p:sp>
            <p:nvSpPr>
              <p:cNvPr id="26" name="Google Shape;405;p15">
                <a:extLst>
                  <a:ext uri="{FF2B5EF4-FFF2-40B4-BE49-F238E27FC236}">
                    <a16:creationId xmlns:a16="http://schemas.microsoft.com/office/drawing/2014/main" id="{6DCD4E61-FE30-4189-DCC9-BE9AA24F02B1}"/>
                  </a:ext>
                </a:extLst>
              </p:cNvPr>
              <p:cNvSpPr txBox="1"/>
              <p:nvPr/>
            </p:nvSpPr>
            <p:spPr>
              <a:xfrm>
                <a:off x="8145058" y="3154748"/>
                <a:ext cx="577902" cy="169277"/>
              </a:xfrm>
              <a:prstGeom prst="rect">
                <a:avLst/>
              </a:prstGeom>
              <a:solidFill>
                <a:schemeClr val="lt1"/>
              </a:solidFill>
              <a:ln>
                <a:noFill/>
              </a:ln>
            </p:spPr>
            <p:txBody>
              <a:bodyPr spcFirstLastPara="1" wrap="square" lIns="0" tIns="45700" rIns="91425" bIns="0" anchor="t" anchorCtr="0">
                <a:spAutoFit/>
              </a:bodyPr>
              <a:lstStyle/>
              <a:p>
                <a:pPr marL="0" marR="0" lvl="0" indent="0" algn="l" rtl="0">
                  <a:lnSpc>
                    <a:spcPct val="100000"/>
                  </a:lnSpc>
                  <a:spcBef>
                    <a:spcPts val="0"/>
                  </a:spcBef>
                  <a:spcAft>
                    <a:spcPts val="0"/>
                  </a:spcAft>
                  <a:buClr>
                    <a:srgbClr val="000000"/>
                  </a:buClr>
                  <a:buSzPts val="800"/>
                  <a:buFont typeface="Verdana"/>
                  <a:buNone/>
                </a:pPr>
                <a:r>
                  <a:rPr lang="en-US" sz="800" b="0" i="0" u="none" strike="noStrike" cap="none">
                    <a:solidFill>
                      <a:srgbClr val="000000"/>
                    </a:solidFill>
                    <a:latin typeface="Verdana"/>
                    <a:ea typeface="Verdana"/>
                    <a:cs typeface="Verdana"/>
                    <a:sym typeface="Verdana"/>
                  </a:rPr>
                  <a:t>Estuary</a:t>
                </a:r>
                <a:endParaRPr/>
              </a:p>
            </p:txBody>
          </p:sp>
        </p:grpSp>
      </p:grpSp>
      <p:pic>
        <p:nvPicPr>
          <p:cNvPr id="27" name="Google Shape;406;p15" descr="A picture containing cake, birthday, indoor, decorated&#10;&#10;Description automatically generated">
            <a:extLst>
              <a:ext uri="{FF2B5EF4-FFF2-40B4-BE49-F238E27FC236}">
                <a16:creationId xmlns:a16="http://schemas.microsoft.com/office/drawing/2014/main" id="{900913FF-00D3-9C37-E25E-3D6E0A9BC0D6}"/>
              </a:ext>
            </a:extLst>
          </p:cNvPr>
          <p:cNvPicPr preferRelativeResize="0"/>
          <p:nvPr/>
        </p:nvPicPr>
        <p:blipFill rotWithShape="1">
          <a:blip r:embed="rId12">
            <a:alphaModFix/>
          </a:blip>
          <a:srcRect/>
          <a:stretch/>
        </p:blipFill>
        <p:spPr>
          <a:xfrm>
            <a:off x="7463550" y="1631917"/>
            <a:ext cx="3470215" cy="4910866"/>
          </a:xfrm>
          <a:prstGeom prst="rect">
            <a:avLst/>
          </a:prstGeom>
          <a:noFill/>
          <a:ln>
            <a:noFill/>
          </a:ln>
        </p:spPr>
      </p:pic>
      <p:sp>
        <p:nvSpPr>
          <p:cNvPr id="28" name="Google Shape;407;p15">
            <a:extLst>
              <a:ext uri="{FF2B5EF4-FFF2-40B4-BE49-F238E27FC236}">
                <a16:creationId xmlns:a16="http://schemas.microsoft.com/office/drawing/2014/main" id="{DA9BD47B-7A1E-D06B-9E9E-04EA0434A930}"/>
              </a:ext>
            </a:extLst>
          </p:cNvPr>
          <p:cNvSpPr txBox="1"/>
          <p:nvPr/>
        </p:nvSpPr>
        <p:spPr>
          <a:xfrm>
            <a:off x="10172383" y="248116"/>
            <a:ext cx="1868656" cy="2190196"/>
          </a:xfrm>
          <a:prstGeom prst="rect">
            <a:avLst/>
          </a:prstGeom>
          <a:solidFill>
            <a:schemeClr val="lt2">
              <a:alpha val="0"/>
            </a:schemeClr>
          </a:solidFill>
          <a:ln>
            <a:noFill/>
          </a:ln>
        </p:spPr>
        <p:txBody>
          <a:bodyPr spcFirstLastPara="1" wrap="square" lIns="91425" tIns="91425" rIns="91425" bIns="45700" anchor="t" anchorCtr="0">
            <a:noAutofit/>
          </a:bodyPr>
          <a:lstStyle/>
          <a:p>
            <a:pPr marL="228600" marR="0" lvl="0" indent="-228600" algn="l" rtl="0">
              <a:lnSpc>
                <a:spcPct val="120000"/>
              </a:lnSpc>
              <a:spcBef>
                <a:spcPts val="0"/>
              </a:spcBef>
              <a:spcAft>
                <a:spcPts val="0"/>
              </a:spcAft>
              <a:buClr>
                <a:srgbClr val="1294F5"/>
              </a:buClr>
              <a:buSzPts val="1400"/>
              <a:buFont typeface="Arial"/>
              <a:buChar char="•"/>
            </a:pPr>
            <a:r>
              <a:rPr lang="en-US" sz="1400">
                <a:solidFill>
                  <a:srgbClr val="1294F5"/>
                </a:solidFill>
                <a:latin typeface="Calibri" panose="020F0502020204030204" pitchFamily="34" charset="0"/>
                <a:ea typeface="Arial"/>
                <a:cs typeface="Calibri" panose="020F0502020204030204" pitchFamily="34" charset="0"/>
                <a:sym typeface="Arial"/>
              </a:rPr>
              <a:t>Temperature</a:t>
            </a:r>
            <a:endParaRPr sz="1400">
              <a:latin typeface="Calibri" panose="020F0502020204030204" pitchFamily="34" charset="0"/>
              <a:cs typeface="Calibri" panose="020F0502020204030204" pitchFamily="34" charset="0"/>
            </a:endParaRPr>
          </a:p>
          <a:p>
            <a:pPr marL="228600" marR="0" lvl="0" indent="-228600" algn="l" rtl="0">
              <a:lnSpc>
                <a:spcPct val="120000"/>
              </a:lnSpc>
              <a:spcBef>
                <a:spcPts val="0"/>
              </a:spcBef>
              <a:spcAft>
                <a:spcPts val="0"/>
              </a:spcAft>
              <a:buClr>
                <a:srgbClr val="1294F5"/>
              </a:buClr>
              <a:buSzPts val="1400"/>
              <a:buFont typeface="Arial"/>
              <a:buChar char="•"/>
            </a:pPr>
            <a:r>
              <a:rPr lang="en-US" sz="1400">
                <a:solidFill>
                  <a:srgbClr val="1294F5"/>
                </a:solidFill>
                <a:latin typeface="Calibri" panose="020F0502020204030204" pitchFamily="34" charset="0"/>
                <a:ea typeface="Arial"/>
                <a:cs typeface="Calibri" panose="020F0502020204030204" pitchFamily="34" charset="0"/>
                <a:sym typeface="Arial"/>
              </a:rPr>
              <a:t>Nutrients</a:t>
            </a:r>
            <a:endParaRPr sz="1400">
              <a:latin typeface="Calibri" panose="020F0502020204030204" pitchFamily="34" charset="0"/>
              <a:cs typeface="Calibri" panose="020F0502020204030204" pitchFamily="34" charset="0"/>
            </a:endParaRPr>
          </a:p>
          <a:p>
            <a:pPr marL="228600" marR="0" lvl="0" indent="-228600" algn="l" rtl="0">
              <a:lnSpc>
                <a:spcPct val="120000"/>
              </a:lnSpc>
              <a:spcBef>
                <a:spcPts val="0"/>
              </a:spcBef>
              <a:spcAft>
                <a:spcPts val="0"/>
              </a:spcAft>
              <a:buClr>
                <a:srgbClr val="1294F5"/>
              </a:buClr>
              <a:buSzPts val="1400"/>
              <a:buFont typeface="Arial"/>
              <a:buChar char="•"/>
            </a:pPr>
            <a:r>
              <a:rPr lang="en-US" sz="1400">
                <a:solidFill>
                  <a:srgbClr val="1294F5"/>
                </a:solidFill>
                <a:latin typeface="Calibri" panose="020F0502020204030204" pitchFamily="34" charset="0"/>
                <a:ea typeface="Arial"/>
                <a:cs typeface="Calibri" panose="020F0502020204030204" pitchFamily="34" charset="0"/>
                <a:sym typeface="Arial"/>
              </a:rPr>
              <a:t>Dissolved Oxygen</a:t>
            </a:r>
            <a:endParaRPr sz="1400">
              <a:latin typeface="Calibri" panose="020F0502020204030204" pitchFamily="34" charset="0"/>
              <a:cs typeface="Calibri" panose="020F0502020204030204" pitchFamily="34" charset="0"/>
            </a:endParaRPr>
          </a:p>
          <a:p>
            <a:pPr marL="228600" marR="0" lvl="0" indent="-228600" algn="l" rtl="0">
              <a:lnSpc>
                <a:spcPct val="120000"/>
              </a:lnSpc>
              <a:spcBef>
                <a:spcPts val="0"/>
              </a:spcBef>
              <a:spcAft>
                <a:spcPts val="0"/>
              </a:spcAft>
              <a:buClr>
                <a:srgbClr val="1294F5"/>
              </a:buClr>
              <a:buSzPts val="1400"/>
              <a:buFont typeface="Arial"/>
              <a:buChar char="•"/>
            </a:pPr>
            <a:r>
              <a:rPr lang="en-US" sz="1400">
                <a:solidFill>
                  <a:srgbClr val="1294F5"/>
                </a:solidFill>
                <a:latin typeface="Calibri" panose="020F0502020204030204" pitchFamily="34" charset="0"/>
                <a:ea typeface="Arial"/>
                <a:cs typeface="Calibri" panose="020F0502020204030204" pitchFamily="34" charset="0"/>
                <a:sym typeface="Arial"/>
              </a:rPr>
              <a:t>Algae</a:t>
            </a:r>
            <a:endParaRPr sz="1400">
              <a:latin typeface="Calibri" panose="020F0502020204030204" pitchFamily="34" charset="0"/>
              <a:cs typeface="Calibri" panose="020F0502020204030204" pitchFamily="34" charset="0"/>
            </a:endParaRPr>
          </a:p>
          <a:p>
            <a:pPr marL="228600" marR="0" lvl="0" indent="-228600" algn="l" rtl="0">
              <a:lnSpc>
                <a:spcPct val="120000"/>
              </a:lnSpc>
              <a:spcBef>
                <a:spcPts val="0"/>
              </a:spcBef>
              <a:spcAft>
                <a:spcPts val="0"/>
              </a:spcAft>
              <a:buClr>
                <a:srgbClr val="1294F5"/>
              </a:buClr>
              <a:buSzPts val="1400"/>
              <a:buFont typeface="Arial"/>
              <a:buChar char="•"/>
            </a:pPr>
            <a:r>
              <a:rPr lang="en-US" sz="1400">
                <a:solidFill>
                  <a:srgbClr val="1294F5"/>
                </a:solidFill>
                <a:latin typeface="Calibri" panose="020F0502020204030204" pitchFamily="34" charset="0"/>
                <a:ea typeface="Arial"/>
                <a:cs typeface="Calibri" panose="020F0502020204030204" pitchFamily="34" charset="0"/>
                <a:sym typeface="Arial"/>
              </a:rPr>
              <a:t>Metals</a:t>
            </a:r>
            <a:endParaRPr sz="1400">
              <a:latin typeface="Calibri" panose="020F0502020204030204" pitchFamily="34" charset="0"/>
              <a:cs typeface="Calibri" panose="020F0502020204030204" pitchFamily="34" charset="0"/>
            </a:endParaRPr>
          </a:p>
          <a:p>
            <a:pPr marL="228600" marR="0" lvl="0" indent="-228600" algn="l" rtl="0">
              <a:lnSpc>
                <a:spcPct val="120000"/>
              </a:lnSpc>
              <a:spcBef>
                <a:spcPts val="0"/>
              </a:spcBef>
              <a:spcAft>
                <a:spcPts val="0"/>
              </a:spcAft>
              <a:buClr>
                <a:srgbClr val="1294F5"/>
              </a:buClr>
              <a:buSzPts val="1400"/>
              <a:buFont typeface="Arial"/>
              <a:buChar char="•"/>
            </a:pPr>
            <a:r>
              <a:rPr lang="en-US" sz="1400">
                <a:solidFill>
                  <a:srgbClr val="1294F5"/>
                </a:solidFill>
                <a:latin typeface="Calibri" panose="020F0502020204030204" pitchFamily="34" charset="0"/>
                <a:ea typeface="Arial"/>
                <a:cs typeface="Calibri" panose="020F0502020204030204" pitchFamily="34" charset="0"/>
                <a:sym typeface="Arial"/>
              </a:rPr>
              <a:t>Contaminants</a:t>
            </a:r>
            <a:endParaRPr sz="1400">
              <a:latin typeface="Calibri" panose="020F0502020204030204" pitchFamily="34" charset="0"/>
              <a:cs typeface="Calibri" panose="020F0502020204030204" pitchFamily="34" charset="0"/>
            </a:endParaRPr>
          </a:p>
          <a:p>
            <a:pPr marL="228600" marR="0" lvl="0" indent="-228600" algn="l" rtl="0">
              <a:lnSpc>
                <a:spcPct val="120000"/>
              </a:lnSpc>
              <a:spcBef>
                <a:spcPts val="0"/>
              </a:spcBef>
              <a:spcAft>
                <a:spcPts val="0"/>
              </a:spcAft>
              <a:buClr>
                <a:srgbClr val="1294F5"/>
              </a:buClr>
              <a:buSzPts val="1400"/>
              <a:buFont typeface="Arial"/>
              <a:buChar char="•"/>
            </a:pPr>
            <a:r>
              <a:rPr lang="en-US" sz="1400">
                <a:solidFill>
                  <a:srgbClr val="1294F5"/>
                </a:solidFill>
                <a:latin typeface="Calibri" panose="020F0502020204030204" pitchFamily="34" charset="0"/>
                <a:ea typeface="Arial"/>
                <a:cs typeface="Calibri" panose="020F0502020204030204" pitchFamily="34" charset="0"/>
                <a:sym typeface="Arial"/>
              </a:rPr>
              <a:t>Riparian Vegetation</a:t>
            </a:r>
            <a:endParaRPr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65767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57BA21-01A5-C94A-88CD-003872A46789}"/>
              </a:ext>
            </a:extLst>
          </p:cNvPr>
          <p:cNvPicPr>
            <a:picLocks noChangeAspect="1"/>
          </p:cNvPicPr>
          <p:nvPr/>
        </p:nvPicPr>
        <p:blipFill>
          <a:blip r:embed="rId3"/>
          <a:stretch>
            <a:fillRect/>
          </a:stretch>
        </p:blipFill>
        <p:spPr>
          <a:xfrm>
            <a:off x="8486774" y="3221193"/>
            <a:ext cx="3271837" cy="2723804"/>
          </a:xfrm>
          <a:prstGeom prst="rect">
            <a:avLst/>
          </a:prstGeom>
        </p:spPr>
      </p:pic>
      <p:pic>
        <p:nvPicPr>
          <p:cNvPr id="9" name="Picture 4" descr="Figure 6-2. RAS Mapper with Default Results Layers shown.">
            <a:extLst>
              <a:ext uri="{FF2B5EF4-FFF2-40B4-BE49-F238E27FC236}">
                <a16:creationId xmlns:a16="http://schemas.microsoft.com/office/drawing/2014/main" id="{DFA6C976-E355-E64D-B651-6D7E32AB9F4E}"/>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486775" y="1061619"/>
            <a:ext cx="3271836" cy="1848587"/>
          </a:xfrm>
          <a:prstGeom prst="rect">
            <a:avLst/>
          </a:prstGeom>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254309" y="237834"/>
            <a:ext cx="8503929" cy="558697"/>
          </a:xfrm>
          <a:noFill/>
          <a:ln>
            <a:noFill/>
          </a:ln>
        </p:spPr>
        <p:txBody>
          <a:bodyPr spcFirstLastPara="1" wrap="square" lIns="91425" tIns="45700" rIns="91425" bIns="45700" anchor="ctr" anchorCtr="0">
            <a:noAutofit/>
          </a:bodyPr>
          <a:lstStyle/>
          <a:p>
            <a:pPr algn="ctr"/>
            <a:r>
              <a:rPr lang="en-US" sz="2400" dirty="0">
                <a:solidFill>
                  <a:schemeClr val="tx1"/>
                </a:solidFill>
                <a:latin typeface="Calibri" panose="020F0502020204030204" pitchFamily="34" charset="0"/>
                <a:cs typeface="Calibri" panose="020F0502020204030204" pitchFamily="34" charset="0"/>
              </a:rPr>
              <a:t>HEC-RAS-2D: Features and Benefits for Environmental Modeling</a:t>
            </a:r>
          </a:p>
        </p:txBody>
      </p:sp>
      <p:sp>
        <p:nvSpPr>
          <p:cNvPr id="8" name="Content Placeholder 2">
            <a:extLst>
              <a:ext uri="{FF2B5EF4-FFF2-40B4-BE49-F238E27FC236}">
                <a16:creationId xmlns:a16="http://schemas.microsoft.com/office/drawing/2014/main" id="{ECB0C43E-AE95-B3E8-85A8-6C68FF31DA31}"/>
              </a:ext>
            </a:extLst>
          </p:cNvPr>
          <p:cNvSpPr>
            <a:spLocks noGrp="1"/>
          </p:cNvSpPr>
          <p:nvPr>
            <p:ph sz="half" idx="1"/>
          </p:nvPr>
        </p:nvSpPr>
        <p:spPr>
          <a:xfrm>
            <a:off x="419100" y="832206"/>
            <a:ext cx="8067674" cy="5533823"/>
          </a:xfrm>
        </p:spPr>
        <p:txBody>
          <a:bodyPr vert="horz" wrap="square" lIns="91440" tIns="45720" rIns="91440" bIns="45720" rtlCol="0" anchor="t">
            <a:spAutoFit/>
          </a:bodyPr>
          <a:lstStyle/>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HEC-RAS-2D is a powerful hydraulic modeling tool for environmental modeling.</a:t>
            </a:r>
          </a:p>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Features:</a:t>
            </a:r>
          </a:p>
          <a:p>
            <a:pPr marL="685800" lvl="1"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2D hydraulic modeling captures spatial variability for complex river systems (e.g., braided channels) and provides accurate results</a:t>
            </a:r>
          </a:p>
          <a:p>
            <a:pPr marL="685800" lvl="1"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Enables floodplain mapping and analysis for flood risk assessment</a:t>
            </a:r>
          </a:p>
          <a:p>
            <a:pPr marL="685800" lvl="1"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Incorporates sediment transport modeling</a:t>
            </a:r>
          </a:p>
          <a:p>
            <a:pPr marL="685800" lvl="1"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Supports environmental analysis by providing water flows flows, velocities and depths for a wide variety of complex hydrologic events</a:t>
            </a:r>
          </a:p>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Benefits:</a:t>
            </a:r>
          </a:p>
          <a:p>
            <a:pPr marL="685800" lvl="1"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Improved accuracy and reliability</a:t>
            </a:r>
          </a:p>
          <a:p>
            <a:pPr marL="685800" lvl="1"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Comprehensive analysis and visualization capabilities</a:t>
            </a:r>
          </a:p>
          <a:p>
            <a:pPr marL="685800" lvl="1"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Efficient planning and design of hydraulic structures</a:t>
            </a:r>
          </a:p>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ClearWater-Riverine model can be linked with 2D HEC-RAS for additional capabilities:</a:t>
            </a:r>
          </a:p>
          <a:p>
            <a:pPr marL="685800" lvl="1"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2D water quality modeling</a:t>
            </a:r>
          </a:p>
          <a:p>
            <a:pPr marL="685800" lvl="1"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Ecohydrology analyses</a:t>
            </a:r>
          </a:p>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2D HEC-RAS, in conjunction with ClearWater-Riverine, offers a comprehensive solution for floodplain management, sediment transport analysis, and habitat assessment.</a:t>
            </a:r>
          </a:p>
        </p:txBody>
      </p:sp>
    </p:spTree>
    <p:extLst>
      <p:ext uri="{BB962C8B-B14F-4D97-AF65-F5344CB8AC3E}">
        <p14:creationId xmlns:p14="http://schemas.microsoft.com/office/powerpoint/2010/main" val="2640083568"/>
      </p:ext>
    </p:extLst>
  </p:cSld>
  <p:clrMapOvr>
    <a:masterClrMapping/>
  </p:clrMapOvr>
  <mc:AlternateContent xmlns:mc="http://schemas.openxmlformats.org/markup-compatibility/2006" xmlns:p14="http://schemas.microsoft.com/office/powerpoint/2010/main">
    <mc:Choice Requires="p14">
      <p:transition spd="slow" p14:dur="2000" advTm="126048"/>
    </mc:Choice>
    <mc:Fallback xmlns="">
      <p:transition spd="slow" advTm="12604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5FDC02-04DF-8440-8780-7C043F05437C}"/>
              </a:ext>
            </a:extLst>
          </p:cNvPr>
          <p:cNvSpPr>
            <a:spLocks noGrp="1"/>
          </p:cNvSpPr>
          <p:nvPr>
            <p:ph type="title"/>
          </p:nvPr>
        </p:nvSpPr>
        <p:spPr>
          <a:xfrm>
            <a:off x="207818" y="262613"/>
            <a:ext cx="11734799" cy="494467"/>
          </a:xfrm>
          <a:noFill/>
          <a:ln>
            <a:noFill/>
          </a:ln>
        </p:spPr>
        <p:txBody>
          <a:bodyPr spcFirstLastPara="1" wrap="square" lIns="91425" tIns="45700" rIns="91425" bIns="45700" anchor="ctr" anchorCtr="0">
            <a:noAutofit/>
          </a:bodyPr>
          <a:lstStyle/>
          <a:p>
            <a:pPr algn="ctr"/>
            <a:r>
              <a:rPr lang="en-US" sz="2400" dirty="0">
                <a:solidFill>
                  <a:schemeClr val="tx1"/>
                </a:solidFill>
                <a:latin typeface="Calibri" panose="020F0502020204030204" pitchFamily="34" charset="0"/>
                <a:cs typeface="Calibri" panose="020F0502020204030204" pitchFamily="34" charset="0"/>
              </a:rPr>
              <a:t>ClearWater-Riverine</a:t>
            </a:r>
          </a:p>
        </p:txBody>
      </p:sp>
      <p:sp>
        <p:nvSpPr>
          <p:cNvPr id="3" name="Content Placeholder 2">
            <a:extLst>
              <a:ext uri="{FF2B5EF4-FFF2-40B4-BE49-F238E27FC236}">
                <a16:creationId xmlns:a16="http://schemas.microsoft.com/office/drawing/2014/main" id="{340E4FB4-F31A-594C-BADF-F2F2E98ED877}"/>
              </a:ext>
            </a:extLst>
          </p:cNvPr>
          <p:cNvSpPr>
            <a:spLocks noGrp="1"/>
          </p:cNvSpPr>
          <p:nvPr>
            <p:ph sz="half" idx="1"/>
          </p:nvPr>
        </p:nvSpPr>
        <p:spPr>
          <a:xfrm>
            <a:off x="374075" y="757080"/>
            <a:ext cx="7703126" cy="5408193"/>
          </a:xfrm>
          <a:noFill/>
          <a:ln>
            <a:noFill/>
          </a:ln>
        </p:spPr>
        <p:txBody>
          <a:bodyPr spcFirstLastPara="1" vert="horz" wrap="square" lIns="91440" tIns="45720" rIns="91440" bIns="45720" rtlCol="0" anchor="t" anchorCtr="0">
            <a:normAutofit/>
          </a:bodyPr>
          <a:lstStyle/>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The Environmental Laboratory at USACE-ERDC is leading development of a state-of-the-art water quality model, Clearwater-Riverine, that simulates temperature and advanced nutrient cycling in branching river systems and floodplains, incorporating hydrodynamic, water quality, and meteorologic inputs from multiple data sources and models.</a:t>
            </a:r>
          </a:p>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ClearWater-Riverine will enable the evaluation of system vulnerabilities and identification of adaptation pathways to improve the resilience of floodplain ecosystems to environmental stresses, which include increasing frequency and intensity of extreme precipitation events and decreasing freshwater flows.</a:t>
            </a:r>
          </a:p>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Water quality kinetics, heat budget, and transport simulation capabilities in ClearWater-Riverine are furnished by ERDC's ClearWater modules. </a:t>
            </a:r>
          </a:p>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The ClearWater-Riverine framework links the capabilities provided by the ClearWater modules and advection-diffusion engine with the two-dimensional (2D) HEC-RAS model. </a:t>
            </a:r>
          </a:p>
          <a:p>
            <a:pPr marL="228600" indent="-228600">
              <a:lnSpc>
                <a:spcPct val="130000"/>
              </a:lnSpc>
              <a:spcBef>
                <a:spcPts val="0"/>
              </a:spcBef>
              <a:buClr>
                <a:srgbClr val="000000"/>
              </a:buClr>
              <a:buFont typeface="Arial" panose="020B0604020202020204" pitchFamily="34" charset="0"/>
              <a:buChar char="•"/>
            </a:pPr>
            <a:r>
              <a:rPr lang="en-US" sz="1600" b="0" dirty="0">
                <a:solidFill>
                  <a:schemeClr val="tx1"/>
                </a:solidFill>
                <a:latin typeface="Calibri" panose="020F0502020204030204" pitchFamily="34" charset="0"/>
                <a:cs typeface="Calibri" panose="020F0502020204030204" pitchFamily="34" charset="0"/>
              </a:rPr>
              <a:t>HEC-RAS models have been developed for most of the watersheds around the world. By leveraging these existing models, ClearWater-Riverine provides a cost-effective, data-driven tool for impact assessment, planning studies, and the restoration and management of aquatic ecosystems.</a:t>
            </a:r>
          </a:p>
        </p:txBody>
      </p:sp>
      <p:pic>
        <p:nvPicPr>
          <p:cNvPr id="6150" name="Picture 6" descr="Floodplain of a river">
            <a:extLst>
              <a:ext uri="{FF2B5EF4-FFF2-40B4-BE49-F238E27FC236}">
                <a16:creationId xmlns:a16="http://schemas.microsoft.com/office/drawing/2014/main" id="{688A191B-2E25-BBE9-8422-23DB29A07D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1" y="762000"/>
            <a:ext cx="3704866" cy="54081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1489703"/>
      </p:ext>
    </p:extLst>
  </p:cSld>
  <p:clrMapOvr>
    <a:masterClrMapping/>
  </p:clrMapOvr>
  <mc:AlternateContent xmlns:mc="http://schemas.openxmlformats.org/markup-compatibility/2006" xmlns:p14="http://schemas.microsoft.com/office/powerpoint/2010/main">
    <mc:Choice Requires="p14">
      <p:transition spd="slow" p14:dur="2000" advTm="70698"/>
    </mc:Choice>
    <mc:Fallback xmlns="">
      <p:transition spd="slow" advTm="70698"/>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tle Slide Templates">
  <a:themeElements>
    <a:clrScheme name="Custom 2">
      <a:dk1>
        <a:srgbClr val="000000"/>
      </a:dk1>
      <a:lt1>
        <a:srgbClr val="FFFFFF"/>
      </a:lt1>
      <a:dk2>
        <a:srgbClr val="83847A"/>
      </a:dk2>
      <a:lt2>
        <a:srgbClr val="A3A3A3"/>
      </a:lt2>
      <a:accent1>
        <a:srgbClr val="82786F"/>
      </a:accent1>
      <a:accent2>
        <a:srgbClr val="6E8778"/>
      </a:accent2>
      <a:accent3>
        <a:srgbClr val="705C38"/>
      </a:accent3>
      <a:accent4>
        <a:srgbClr val="3E6682"/>
      </a:accent4>
      <a:accent5>
        <a:srgbClr val="663830"/>
      </a:accent5>
      <a:accent6>
        <a:srgbClr val="EF4135"/>
      </a:accent6>
      <a:hlink>
        <a:srgbClr val="3E6682"/>
      </a:hlink>
      <a:folHlink>
        <a:srgbClr val="EF413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RDC Standard Size Powerpoint Template.potx" id="{FD2CE349-D6A9-45FD-A039-BAD4181C5D35}" vid="{3EB8AAF2-A0B4-4500-B839-18665A39333C}"/>
    </a:ext>
  </a:extLst>
</a:theme>
</file>

<file path=ppt/theme/theme3.xml><?xml version="1.0" encoding="utf-8"?>
<a:theme xmlns:a="http://schemas.openxmlformats.org/drawingml/2006/main" name="UNCLASSIFIED Template">
  <a:themeElements>
    <a:clrScheme name="Custom 1">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00B0F0"/>
      </a:hlink>
      <a:folHlink>
        <a:srgbClr val="0070C0"/>
      </a:folHlink>
    </a:clrScheme>
    <a:fontScheme name="USACE TEMPLATE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4339">
            <a:alpha val="89000"/>
          </a:srgbClr>
        </a:solidFill>
        <a:ln>
          <a:noFill/>
        </a:ln>
        <a:effectLst/>
      </a:spPr>
      <a:bodyPr anchor="ctr"/>
      <a:lstStyle>
        <a:defPPr algn="ctr">
          <a:defRPr dirty="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name="ERDC Standard Size Powerpoint Template.potx" id="{FD2CE349-D6A9-45FD-A039-BAD4181C5D35}" vid="{D838FD50-FD6B-47EF-8751-352222BE2510}"/>
    </a:ext>
  </a:extLst>
</a:theme>
</file>

<file path=ppt/theme/theme4.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16C62400AEC8E488D39512BB0ED33DE" ma:contentTypeVersion="4" ma:contentTypeDescription="Create a new document." ma:contentTypeScope="" ma:versionID="62ab7f035665bd7e54346dd8ca2b8df8">
  <xsd:schema xmlns:xsd="http://www.w3.org/2001/XMLSchema" xmlns:xs="http://www.w3.org/2001/XMLSchema" xmlns:p="http://schemas.microsoft.com/office/2006/metadata/properties" xmlns:ns2="5bc40d83-08ec-408d-891b-2219b0fc1dc5" targetNamespace="http://schemas.microsoft.com/office/2006/metadata/properties" ma:root="true" ma:fieldsID="d8ee7a58af51116eb5c19e41b3ed2fad" ns2:_="">
    <xsd:import namespace="5bc40d83-08ec-408d-891b-2219b0fc1dc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c40d83-08ec-408d-891b-2219b0fc1dc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350F64-642B-42B3-B7AD-7FB735299928}">
  <ds:schemaRefs>
    <ds:schemaRef ds:uri="http://schemas.microsoft.com/sharepoint/v3/contenttype/forms"/>
  </ds:schemaRefs>
</ds:datastoreItem>
</file>

<file path=customXml/itemProps2.xml><?xml version="1.0" encoding="utf-8"?>
<ds:datastoreItem xmlns:ds="http://schemas.openxmlformats.org/officeDocument/2006/customXml" ds:itemID="{E8111903-88B2-4055-824A-249352DB2C7D}">
  <ds:schemaRef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5bc40d83-08ec-408d-891b-2219b0fc1dc5"/>
    <ds:schemaRef ds:uri="http://purl.org/dc/terms/"/>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369AF46C-8EC0-4276-B852-89014C64ED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c40d83-08ec-408d-891b-2219b0fc1dc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600</TotalTime>
  <Words>5212</Words>
  <Application>Microsoft Macintosh PowerPoint</Application>
  <PresentationFormat>Widescreen</PresentationFormat>
  <Paragraphs>288</Paragraphs>
  <Slides>26</Slides>
  <Notes>9</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26</vt:i4>
      </vt:variant>
    </vt:vector>
  </HeadingPairs>
  <TitlesOfParts>
    <vt:vector size="38" baseType="lpstr">
      <vt:lpstr>Arial</vt:lpstr>
      <vt:lpstr>Calibri</vt:lpstr>
      <vt:lpstr>Calibri Light</vt:lpstr>
      <vt:lpstr>Courier New</vt:lpstr>
      <vt:lpstr>Söhne</vt:lpstr>
      <vt:lpstr>Tahoma</vt:lpstr>
      <vt:lpstr>Verdana</vt:lpstr>
      <vt:lpstr>Wingdings</vt:lpstr>
      <vt:lpstr>Custom Design</vt:lpstr>
      <vt:lpstr>Title Slide Templates</vt:lpstr>
      <vt:lpstr>UNCLASSIFIED Template</vt:lpstr>
      <vt:lpstr>Office Theme</vt:lpstr>
      <vt:lpstr>Anticipating threats in  natural Systems</vt:lpstr>
      <vt:lpstr>Objective: Integrated Hydro-Ecological Modeling</vt:lpstr>
      <vt:lpstr>Objective: Integrated Hydro-Ecological Modeling</vt:lpstr>
      <vt:lpstr>Environmental Modeling Tasks</vt:lpstr>
      <vt:lpstr>System Modeling Framework</vt:lpstr>
      <vt:lpstr>Environmental Modeling Capabilities</vt:lpstr>
      <vt:lpstr>Water Quality and Environmental Systems Modeling</vt:lpstr>
      <vt:lpstr>HEC-RAS-2D: Features and Benefits for Environmental Modeling</vt:lpstr>
      <vt:lpstr>ClearWater-Riverine</vt:lpstr>
      <vt:lpstr>ClearWater-Riverine: Comparison of ClearWater-Riverine (left) with the EFDC model (right)</vt:lpstr>
      <vt:lpstr>FY23 Accomplishments</vt:lpstr>
      <vt:lpstr>FY23 Accomplishments</vt:lpstr>
      <vt:lpstr>Hydro-Ecological Salt Marsh Model (Task 11)</vt:lpstr>
      <vt:lpstr>FY23 Salt Marsh Model: Design</vt:lpstr>
      <vt:lpstr>FY23 Salt Marsh Model Case Study</vt:lpstr>
      <vt:lpstr>FY23 Salt Marsh Model Case Study</vt:lpstr>
      <vt:lpstr>FY23 Salt Marsh Model Case Study</vt:lpstr>
      <vt:lpstr>FY23 Hydro-Ecological Model Development</vt:lpstr>
      <vt:lpstr>FY23 Hydro-Ecological Model Development</vt:lpstr>
      <vt:lpstr>FY23 Products: Hydro-Ecological Salt Marsh Model</vt:lpstr>
      <vt:lpstr>FY23 Products: Journal Publications</vt:lpstr>
      <vt:lpstr>FY23 Products: Journal Publications</vt:lpstr>
      <vt:lpstr>FY23 Products: Conference Presentations</vt:lpstr>
      <vt:lpstr>Projected FY24 Tasks and Products</vt:lpstr>
      <vt:lpstr>Questions?</vt:lpstr>
      <vt:lpstr>ClearWater-Riverine: E. Coli Transport in the Ohio River</vt:lpstr>
    </vt:vector>
  </TitlesOfParts>
  <Company>US Army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b6imemb6</dc:creator>
  <cp:lastModifiedBy>Todd Steissberg</cp:lastModifiedBy>
  <cp:revision>616</cp:revision>
  <cp:lastPrinted>2019-10-16T20:14:06Z</cp:lastPrinted>
  <dcterms:created xsi:type="dcterms:W3CDTF">2009-05-21T17:19:18Z</dcterms:created>
  <dcterms:modified xsi:type="dcterms:W3CDTF">2023-09-21T20:11:14Z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C3F847D0-7A03-4F3B-B9C4-73E1E885AE44</vt:lpwstr>
  </property>
  <property fmtid="{D5CDD505-2E9C-101B-9397-08002B2CF9AE}" pid="3" name="ArticulatePath">
    <vt:lpwstr>ERDC-PPT_Template</vt:lpwstr>
  </property>
  <property fmtid="{D5CDD505-2E9C-101B-9397-08002B2CF9AE}" pid="4" name="ContentTypeId">
    <vt:lpwstr>0x010100416C62400AEC8E488D39512BB0ED33DE</vt:lpwstr>
  </property>
</Properties>
</file>

<file path=docProps/thumbnail.jpeg>
</file>